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70" r:id="rId3"/>
    <p:sldId id="371" r:id="rId4"/>
    <p:sldId id="372" r:id="rId5"/>
    <p:sldId id="373" r:id="rId6"/>
    <p:sldId id="374" r:id="rId7"/>
    <p:sldId id="375" r:id="rId8"/>
    <p:sldId id="376" r:id="rId9"/>
    <p:sldId id="377" r:id="rId10"/>
    <p:sldId id="378" r:id="rId11"/>
    <p:sldId id="379" r:id="rId12"/>
    <p:sldId id="380" r:id="rId13"/>
    <p:sldId id="381" r:id="rId14"/>
    <p:sldId id="382" r:id="rId15"/>
    <p:sldId id="383" r:id="rId16"/>
    <p:sldId id="292" r:id="rId17"/>
    <p:sldId id="384" r:id="rId18"/>
    <p:sldId id="385" r:id="rId19"/>
    <p:sldId id="386" r:id="rId20"/>
    <p:sldId id="387" r:id="rId21"/>
    <p:sldId id="388" r:id="rId22"/>
    <p:sldId id="389" r:id="rId23"/>
    <p:sldId id="390" r:id="rId24"/>
    <p:sldId id="391" r:id="rId25"/>
    <p:sldId id="392" r:id="rId26"/>
    <p:sldId id="393" r:id="rId27"/>
    <p:sldId id="394" r:id="rId28"/>
    <p:sldId id="395" r:id="rId29"/>
    <p:sldId id="396" r:id="rId30"/>
    <p:sldId id="281" r:id="rId31"/>
    <p:sldId id="293" r:id="rId32"/>
    <p:sldId id="296" r:id="rId33"/>
    <p:sldId id="297" r:id="rId34"/>
    <p:sldId id="409" r:id="rId35"/>
    <p:sldId id="299" r:id="rId36"/>
    <p:sldId id="298" r:id="rId37"/>
    <p:sldId id="302" r:id="rId38"/>
    <p:sldId id="300" r:id="rId39"/>
    <p:sldId id="301" r:id="rId40"/>
    <p:sldId id="303" r:id="rId41"/>
    <p:sldId id="404"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410" r:id="rId55"/>
    <p:sldId id="316" r:id="rId56"/>
    <p:sldId id="398" r:id="rId57"/>
    <p:sldId id="318" r:id="rId58"/>
    <p:sldId id="319" r:id="rId59"/>
    <p:sldId id="320" r:id="rId60"/>
    <p:sldId id="321" r:id="rId61"/>
    <p:sldId id="322" r:id="rId62"/>
    <p:sldId id="323" r:id="rId63"/>
    <p:sldId id="324" r:id="rId64"/>
    <p:sldId id="405" r:id="rId65"/>
    <p:sldId id="325" r:id="rId66"/>
    <p:sldId id="326" r:id="rId67"/>
    <p:sldId id="328" r:id="rId68"/>
    <p:sldId id="329" r:id="rId69"/>
    <p:sldId id="330" r:id="rId70"/>
    <p:sldId id="331" r:id="rId71"/>
    <p:sldId id="399" r:id="rId72"/>
    <p:sldId id="332" r:id="rId73"/>
    <p:sldId id="333" r:id="rId74"/>
    <p:sldId id="334" r:id="rId75"/>
    <p:sldId id="336" r:id="rId76"/>
    <p:sldId id="338" r:id="rId77"/>
    <p:sldId id="337" r:id="rId78"/>
    <p:sldId id="343" r:id="rId79"/>
    <p:sldId id="339" r:id="rId80"/>
    <p:sldId id="411" r:id="rId81"/>
    <p:sldId id="412" r:id="rId82"/>
    <p:sldId id="413" r:id="rId83"/>
    <p:sldId id="414" r:id="rId84"/>
    <p:sldId id="415" r:id="rId85"/>
    <p:sldId id="408" r:id="rId86"/>
    <p:sldId id="340" r:id="rId87"/>
    <p:sldId id="416" r:id="rId88"/>
    <p:sldId id="327" r:id="rId89"/>
    <p:sldId id="344" r:id="rId90"/>
    <p:sldId id="346" r:id="rId91"/>
    <p:sldId id="345" r:id="rId92"/>
    <p:sldId id="347" r:id="rId93"/>
    <p:sldId id="335" r:id="rId94"/>
    <p:sldId id="400" r:id="rId95"/>
    <p:sldId id="401" r:id="rId96"/>
    <p:sldId id="348" r:id="rId97"/>
    <p:sldId id="350" r:id="rId98"/>
    <p:sldId id="349" r:id="rId99"/>
    <p:sldId id="402" r:id="rId100"/>
    <p:sldId id="403" r:id="rId101"/>
    <p:sldId id="352" r:id="rId102"/>
    <p:sldId id="417" r:id="rId103"/>
    <p:sldId id="407" r:id="rId104"/>
    <p:sldId id="418" r:id="rId105"/>
    <p:sldId id="295" r:id="rId106"/>
    <p:sldId id="353" r:id="rId107"/>
    <p:sldId id="355" r:id="rId108"/>
    <p:sldId id="356" r:id="rId109"/>
    <p:sldId id="354" r:id="rId110"/>
    <p:sldId id="357" r:id="rId111"/>
    <p:sldId id="419" r:id="rId112"/>
    <p:sldId id="358" r:id="rId113"/>
    <p:sldId id="420" r:id="rId114"/>
    <p:sldId id="421" r:id="rId115"/>
    <p:sldId id="359" r:id="rId116"/>
    <p:sldId id="360" r:id="rId117"/>
    <p:sldId id="363" r:id="rId118"/>
    <p:sldId id="362" r:id="rId119"/>
    <p:sldId id="364" r:id="rId120"/>
    <p:sldId id="367" r:id="rId121"/>
    <p:sldId id="369" r:id="rId122"/>
    <p:sldId id="368" r:id="rId123"/>
    <p:sldId id="406" r:id="rId124"/>
    <p:sldId id="366" r:id="rId125"/>
    <p:sldId id="422" r:id="rId1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5EB60A-2B0E-F24F-BFEF-4153D7C62E33}">
          <p14:sldIdLst>
            <p14:sldId id="256"/>
            <p14:sldId id="370"/>
            <p14:sldId id="371"/>
            <p14:sldId id="372"/>
            <p14:sldId id="373"/>
            <p14:sldId id="374"/>
            <p14:sldId id="375"/>
            <p14:sldId id="376"/>
            <p14:sldId id="377"/>
            <p14:sldId id="378"/>
            <p14:sldId id="379"/>
            <p14:sldId id="380"/>
            <p14:sldId id="381"/>
            <p14:sldId id="382"/>
            <p14:sldId id="383"/>
            <p14:sldId id="292"/>
            <p14:sldId id="384"/>
            <p14:sldId id="385"/>
            <p14:sldId id="386"/>
            <p14:sldId id="387"/>
            <p14:sldId id="388"/>
            <p14:sldId id="389"/>
            <p14:sldId id="390"/>
            <p14:sldId id="391"/>
            <p14:sldId id="392"/>
            <p14:sldId id="393"/>
            <p14:sldId id="394"/>
            <p14:sldId id="395"/>
            <p14:sldId id="396"/>
            <p14:sldId id="281"/>
            <p14:sldId id="293"/>
            <p14:sldId id="296"/>
            <p14:sldId id="297"/>
            <p14:sldId id="409"/>
            <p14:sldId id="299"/>
            <p14:sldId id="298"/>
            <p14:sldId id="302"/>
            <p14:sldId id="300"/>
            <p14:sldId id="301"/>
            <p14:sldId id="303"/>
            <p14:sldId id="404"/>
            <p14:sldId id="304"/>
            <p14:sldId id="305"/>
            <p14:sldId id="306"/>
            <p14:sldId id="307"/>
            <p14:sldId id="308"/>
            <p14:sldId id="309"/>
            <p14:sldId id="310"/>
            <p14:sldId id="311"/>
            <p14:sldId id="312"/>
            <p14:sldId id="313"/>
            <p14:sldId id="314"/>
            <p14:sldId id="315"/>
            <p14:sldId id="410"/>
            <p14:sldId id="316"/>
            <p14:sldId id="398"/>
            <p14:sldId id="318"/>
            <p14:sldId id="319"/>
            <p14:sldId id="320"/>
            <p14:sldId id="321"/>
            <p14:sldId id="322"/>
            <p14:sldId id="323"/>
            <p14:sldId id="324"/>
            <p14:sldId id="405"/>
            <p14:sldId id="325"/>
            <p14:sldId id="326"/>
            <p14:sldId id="328"/>
            <p14:sldId id="329"/>
            <p14:sldId id="330"/>
            <p14:sldId id="331"/>
            <p14:sldId id="399"/>
            <p14:sldId id="332"/>
            <p14:sldId id="333"/>
            <p14:sldId id="334"/>
            <p14:sldId id="336"/>
            <p14:sldId id="338"/>
            <p14:sldId id="337"/>
            <p14:sldId id="343"/>
            <p14:sldId id="339"/>
            <p14:sldId id="411"/>
            <p14:sldId id="412"/>
            <p14:sldId id="413"/>
            <p14:sldId id="414"/>
            <p14:sldId id="415"/>
            <p14:sldId id="408"/>
            <p14:sldId id="340"/>
            <p14:sldId id="416"/>
            <p14:sldId id="327"/>
            <p14:sldId id="344"/>
            <p14:sldId id="346"/>
            <p14:sldId id="345"/>
            <p14:sldId id="347"/>
            <p14:sldId id="335"/>
            <p14:sldId id="400"/>
            <p14:sldId id="401"/>
            <p14:sldId id="348"/>
            <p14:sldId id="350"/>
            <p14:sldId id="349"/>
            <p14:sldId id="402"/>
            <p14:sldId id="403"/>
            <p14:sldId id="352"/>
            <p14:sldId id="417"/>
            <p14:sldId id="407"/>
            <p14:sldId id="418"/>
            <p14:sldId id="295"/>
            <p14:sldId id="353"/>
            <p14:sldId id="355"/>
            <p14:sldId id="356"/>
            <p14:sldId id="354"/>
            <p14:sldId id="357"/>
            <p14:sldId id="419"/>
            <p14:sldId id="358"/>
            <p14:sldId id="420"/>
            <p14:sldId id="421"/>
            <p14:sldId id="359"/>
            <p14:sldId id="360"/>
            <p14:sldId id="363"/>
            <p14:sldId id="362"/>
            <p14:sldId id="364"/>
            <p14:sldId id="367"/>
            <p14:sldId id="369"/>
            <p14:sldId id="368"/>
            <p14:sldId id="406"/>
            <p14:sldId id="366"/>
            <p14:sldId id="4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C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12" autoAdjust="0"/>
    <p:restoredTop sz="98141" autoAdjust="0"/>
  </p:normalViewPr>
  <p:slideViewPr>
    <p:cSldViewPr snapToGrid="0" snapToObjects="1">
      <p:cViewPr varScale="1">
        <p:scale>
          <a:sx n="71" d="100"/>
          <a:sy n="71" d="100"/>
        </p:scale>
        <p:origin x="160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FD008B1-12E7-E745-8231-D914931ACB51}" type="datetimeFigureOut">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94B930-E0EB-A847-B9CB-BBC7695849FF}" type="slidenum">
              <a:rPr lang="en-US" smtClean="0"/>
              <a:t>‹#›</a:t>
            </a:fld>
            <a:endParaRPr lang="en-US"/>
          </a:p>
        </p:txBody>
      </p:sp>
    </p:spTree>
    <p:extLst>
      <p:ext uri="{BB962C8B-B14F-4D97-AF65-F5344CB8AC3E}">
        <p14:creationId xmlns:p14="http://schemas.microsoft.com/office/powerpoint/2010/main" val="3502475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D008B1-12E7-E745-8231-D914931ACB51}" type="datetimeFigureOut">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94B930-E0EB-A847-B9CB-BBC7695849FF}" type="slidenum">
              <a:rPr lang="en-US" smtClean="0"/>
              <a:t>‹#›</a:t>
            </a:fld>
            <a:endParaRPr lang="en-US"/>
          </a:p>
        </p:txBody>
      </p:sp>
    </p:spTree>
    <p:extLst>
      <p:ext uri="{BB962C8B-B14F-4D97-AF65-F5344CB8AC3E}">
        <p14:creationId xmlns:p14="http://schemas.microsoft.com/office/powerpoint/2010/main" val="2469865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D008B1-12E7-E745-8231-D914931ACB51}" type="datetimeFigureOut">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94B930-E0EB-A847-B9CB-BBC7695849FF}" type="slidenum">
              <a:rPr lang="en-US" smtClean="0"/>
              <a:t>‹#›</a:t>
            </a:fld>
            <a:endParaRPr lang="en-US"/>
          </a:p>
        </p:txBody>
      </p:sp>
    </p:spTree>
    <p:extLst>
      <p:ext uri="{BB962C8B-B14F-4D97-AF65-F5344CB8AC3E}">
        <p14:creationId xmlns:p14="http://schemas.microsoft.com/office/powerpoint/2010/main" val="973312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D008B1-12E7-E745-8231-D914931ACB51}" type="datetimeFigureOut">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94B930-E0EB-A847-B9CB-BBC7695849FF}" type="slidenum">
              <a:rPr lang="en-US" smtClean="0"/>
              <a:t>‹#›</a:t>
            </a:fld>
            <a:endParaRPr lang="en-US"/>
          </a:p>
        </p:txBody>
      </p:sp>
    </p:spTree>
    <p:extLst>
      <p:ext uri="{BB962C8B-B14F-4D97-AF65-F5344CB8AC3E}">
        <p14:creationId xmlns:p14="http://schemas.microsoft.com/office/powerpoint/2010/main" val="386342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D008B1-12E7-E745-8231-D914931ACB51}" type="datetimeFigureOut">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94B930-E0EB-A847-B9CB-BBC7695849FF}" type="slidenum">
              <a:rPr lang="en-US" smtClean="0"/>
              <a:t>‹#›</a:t>
            </a:fld>
            <a:endParaRPr lang="en-US"/>
          </a:p>
        </p:txBody>
      </p:sp>
    </p:spTree>
    <p:extLst>
      <p:ext uri="{BB962C8B-B14F-4D97-AF65-F5344CB8AC3E}">
        <p14:creationId xmlns:p14="http://schemas.microsoft.com/office/powerpoint/2010/main" val="2891351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D008B1-12E7-E745-8231-D914931ACB51}" type="datetimeFigureOut">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94B930-E0EB-A847-B9CB-BBC7695849FF}" type="slidenum">
              <a:rPr lang="en-US" smtClean="0"/>
              <a:t>‹#›</a:t>
            </a:fld>
            <a:endParaRPr lang="en-US"/>
          </a:p>
        </p:txBody>
      </p:sp>
    </p:spTree>
    <p:extLst>
      <p:ext uri="{BB962C8B-B14F-4D97-AF65-F5344CB8AC3E}">
        <p14:creationId xmlns:p14="http://schemas.microsoft.com/office/powerpoint/2010/main" val="143325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FD008B1-12E7-E745-8231-D914931ACB51}" type="datetimeFigureOut">
              <a:rPr lang="en-US" smtClean="0"/>
              <a:t>9/30/19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94B930-E0EB-A847-B9CB-BBC7695849FF}" type="slidenum">
              <a:rPr lang="en-US" smtClean="0"/>
              <a:t>‹#›</a:t>
            </a:fld>
            <a:endParaRPr lang="en-US"/>
          </a:p>
        </p:txBody>
      </p:sp>
    </p:spTree>
    <p:extLst>
      <p:ext uri="{BB962C8B-B14F-4D97-AF65-F5344CB8AC3E}">
        <p14:creationId xmlns:p14="http://schemas.microsoft.com/office/powerpoint/2010/main" val="4168073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FD008B1-12E7-E745-8231-D914931ACB51}" type="datetimeFigureOut">
              <a:rPr lang="en-US" smtClean="0"/>
              <a:t>9/30/19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94B930-E0EB-A847-B9CB-BBC7695849FF}" type="slidenum">
              <a:rPr lang="en-US" smtClean="0"/>
              <a:t>‹#›</a:t>
            </a:fld>
            <a:endParaRPr lang="en-US"/>
          </a:p>
        </p:txBody>
      </p:sp>
    </p:spTree>
    <p:extLst>
      <p:ext uri="{BB962C8B-B14F-4D97-AF65-F5344CB8AC3E}">
        <p14:creationId xmlns:p14="http://schemas.microsoft.com/office/powerpoint/2010/main" val="3728387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D008B1-12E7-E745-8231-D914931ACB51}" type="datetimeFigureOut">
              <a:rPr lang="en-US" smtClean="0"/>
              <a:t>9/30/19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94B930-E0EB-A847-B9CB-BBC7695849FF}" type="slidenum">
              <a:rPr lang="en-US" smtClean="0"/>
              <a:t>‹#›</a:t>
            </a:fld>
            <a:endParaRPr lang="en-US"/>
          </a:p>
        </p:txBody>
      </p:sp>
    </p:spTree>
    <p:extLst>
      <p:ext uri="{BB962C8B-B14F-4D97-AF65-F5344CB8AC3E}">
        <p14:creationId xmlns:p14="http://schemas.microsoft.com/office/powerpoint/2010/main" val="219282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D008B1-12E7-E745-8231-D914931ACB51}" type="datetimeFigureOut">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94B930-E0EB-A847-B9CB-BBC7695849FF}" type="slidenum">
              <a:rPr lang="en-US" smtClean="0"/>
              <a:t>‹#›</a:t>
            </a:fld>
            <a:endParaRPr lang="en-US"/>
          </a:p>
        </p:txBody>
      </p:sp>
    </p:spTree>
    <p:extLst>
      <p:ext uri="{BB962C8B-B14F-4D97-AF65-F5344CB8AC3E}">
        <p14:creationId xmlns:p14="http://schemas.microsoft.com/office/powerpoint/2010/main" val="4136767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D008B1-12E7-E745-8231-D914931ACB51}" type="datetimeFigureOut">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94B930-E0EB-A847-B9CB-BBC7695849FF}" type="slidenum">
              <a:rPr lang="en-US" smtClean="0"/>
              <a:t>‹#›</a:t>
            </a:fld>
            <a:endParaRPr lang="en-US"/>
          </a:p>
        </p:txBody>
      </p:sp>
    </p:spTree>
    <p:extLst>
      <p:ext uri="{BB962C8B-B14F-4D97-AF65-F5344CB8AC3E}">
        <p14:creationId xmlns:p14="http://schemas.microsoft.com/office/powerpoint/2010/main" val="562083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D008B1-12E7-E745-8231-D914931ACB51}" type="datetimeFigureOut">
              <a:rPr lang="en-US" smtClean="0"/>
              <a:t>9/30/19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4B930-E0EB-A847-B9CB-BBC7695849FF}" type="slidenum">
              <a:rPr lang="en-US" smtClean="0"/>
              <a:t>‹#›</a:t>
            </a:fld>
            <a:endParaRPr lang="en-US"/>
          </a:p>
        </p:txBody>
      </p:sp>
    </p:spTree>
    <p:extLst>
      <p:ext uri="{BB962C8B-B14F-4D97-AF65-F5344CB8AC3E}">
        <p14:creationId xmlns:p14="http://schemas.microsoft.com/office/powerpoint/2010/main" val="869347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en.wikipedia.org/wiki/Web_colors#X11_color_names"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git.io/fjU6W"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ackoverflow.com/questions/936197/what-is-the-difference-between-application-server-and-web-server"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mozilla/geckodriver/releases" TargetMode="External"/><Relationship Id="rId2" Type="http://schemas.openxmlformats.org/officeDocument/2006/relationships/hyperlink" Target="https://sites.google.com/a/chromium.org/chromedriver/"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hyperlink" Target="https://github.com/claraj/django_travel_wishlist"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ackoverflow.com/questions/936197/what-is-the-difference-between-application-server-and-web-server"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ealpython.com/blog/python/the-model-view-controller-mvc-paradigm-summarized-with-lego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code.tutsplus.com/tutorials/http-the-protocol-every-web-developer-must-know-part-1--net-31177"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bbc.com/" TargetMode="External"/><Relationship Id="rId2" Type="http://schemas.openxmlformats.org/officeDocument/2006/relationships/hyperlink" Target="http://www.bbc.com/ne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pi.coindesk.com/v1/bpi/currentprice.json"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jsonformatter.curiousconcept.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en.wikipedia.org/wiki/List_of_HTTP_header_field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sw-engineering-candies.com/blog-1/top10thingseverysoftwareengineershouldknow#TOC-Understand-the-Infrastructur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ginx.com/" TargetMode="External"/><Relationship Id="rId2" Type="http://schemas.openxmlformats.org/officeDocument/2006/relationships/hyperlink" Target="https://httpd.apache.org/" TargetMode="External"/><Relationship Id="rId1" Type="http://schemas.openxmlformats.org/officeDocument/2006/relationships/slideLayout" Target="../slideLayouts/slideLayout2.xml"/><Relationship Id="rId4" Type="http://schemas.openxmlformats.org/officeDocument/2006/relationships/hyperlink" Target="https://www.iis.net/"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ddi-dev.com/blog/programming/top-sites-built-django-framework/" TargetMode="External"/><Relationship Id="rId2" Type="http://schemas.openxmlformats.org/officeDocument/2006/relationships/hyperlink" Target="https://www.djangoproject.com/start/overview/"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claraj/django_travel_wishlis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127.0.0.1:8000/"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127.0.0.1:8000/admi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s://docs.djangoproject.com/en/2.0/topics/db/querie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127.0.0.1:8000/visited" TargetMode="Externa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oxalorg/sakura" TargetMode="Externa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Application Frameworks</a:t>
            </a:r>
          </a:p>
        </p:txBody>
      </p:sp>
      <p:sp>
        <p:nvSpPr>
          <p:cNvPr id="3" name="Subtitle 2"/>
          <p:cNvSpPr>
            <a:spLocks noGrp="1"/>
          </p:cNvSpPr>
          <p:nvPr>
            <p:ph type="subTitle" idx="1"/>
          </p:nvPr>
        </p:nvSpPr>
        <p:spPr/>
        <p:txBody>
          <a:bodyPr/>
          <a:lstStyle/>
          <a:p>
            <a:r>
              <a:rPr lang="en-US" dirty="0"/>
              <a:t>Why web apps?</a:t>
            </a:r>
          </a:p>
          <a:p>
            <a:r>
              <a:rPr lang="en-US" dirty="0"/>
              <a:t>A first Python web app with Django</a:t>
            </a:r>
          </a:p>
        </p:txBody>
      </p:sp>
    </p:spTree>
    <p:extLst>
      <p:ext uri="{BB962C8B-B14F-4D97-AF65-F5344CB8AC3E}">
        <p14:creationId xmlns:p14="http://schemas.microsoft.com/office/powerpoint/2010/main" val="1619663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Web Server vs. Web Application Server</a:t>
            </a:r>
          </a:p>
        </p:txBody>
      </p:sp>
      <p:sp>
        <p:nvSpPr>
          <p:cNvPr id="3" name="Content Placeholder 2"/>
          <p:cNvSpPr>
            <a:spLocks noGrp="1"/>
          </p:cNvSpPr>
          <p:nvPr>
            <p:ph idx="1"/>
          </p:nvPr>
        </p:nvSpPr>
        <p:spPr/>
        <p:txBody>
          <a:bodyPr>
            <a:normAutofit fontScale="92500" lnSpcReduction="10000"/>
          </a:bodyPr>
          <a:lstStyle/>
          <a:p>
            <a:r>
              <a:rPr lang="en-US" dirty="0"/>
              <a:t>So, you might have a web server which handles incoming requests</a:t>
            </a:r>
          </a:p>
          <a:p>
            <a:r>
              <a:rPr lang="en-US" dirty="0"/>
              <a:t>Web server will serve static content – CSS, images, client-side JavaScript…</a:t>
            </a:r>
          </a:p>
          <a:p>
            <a:r>
              <a:rPr lang="en-US" dirty="0"/>
              <a:t>And, web server will pass requests that require application logic (e.g. database queries) to application server </a:t>
            </a:r>
          </a:p>
          <a:p>
            <a:r>
              <a:rPr lang="en-US" dirty="0"/>
              <a:t>When application server returns response to web server, it will be used to create a HTML page that will be served to the client</a:t>
            </a:r>
          </a:p>
          <a:p>
            <a:pPr marL="0" indent="0">
              <a:buNone/>
            </a:pPr>
            <a:endParaRPr lang="en-US" dirty="0"/>
          </a:p>
        </p:txBody>
      </p:sp>
    </p:spTree>
    <p:extLst>
      <p:ext uri="{BB962C8B-B14F-4D97-AF65-F5344CB8AC3E}">
        <p14:creationId xmlns:p14="http://schemas.microsoft.com/office/powerpoint/2010/main" val="23629358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F247BD-3255-8E49-BBF7-33B85643DB8E}"/>
              </a:ext>
            </a:extLst>
          </p:cNvPr>
          <p:cNvPicPr>
            <a:picLocks noChangeAspect="1"/>
          </p:cNvPicPr>
          <p:nvPr/>
        </p:nvPicPr>
        <p:blipFill>
          <a:blip r:embed="rId2"/>
          <a:stretch>
            <a:fillRect/>
          </a:stretch>
        </p:blipFill>
        <p:spPr>
          <a:xfrm>
            <a:off x="180884" y="0"/>
            <a:ext cx="7671062" cy="6858000"/>
          </a:xfrm>
          <a:prstGeom prst="rect">
            <a:avLst/>
          </a:prstGeom>
        </p:spPr>
      </p:pic>
      <p:sp>
        <p:nvSpPr>
          <p:cNvPr id="2" name="Title 1">
            <a:extLst>
              <a:ext uri="{FF2B5EF4-FFF2-40B4-BE49-F238E27FC236}">
                <a16:creationId xmlns:a16="http://schemas.microsoft.com/office/drawing/2014/main" id="{2C4F1A2B-8C3E-184D-9DB8-65C718A18CE7}"/>
              </a:ext>
            </a:extLst>
          </p:cNvPr>
          <p:cNvSpPr>
            <a:spLocks noGrp="1"/>
          </p:cNvSpPr>
          <p:nvPr>
            <p:ph type="title"/>
          </p:nvPr>
        </p:nvSpPr>
        <p:spPr>
          <a:xfrm>
            <a:off x="5472112" y="274638"/>
            <a:ext cx="3214687" cy="1143000"/>
          </a:xfrm>
          <a:solidFill>
            <a:schemeClr val="bg1"/>
          </a:solidFill>
          <a:ln>
            <a:solidFill>
              <a:srgbClr val="002060"/>
            </a:solidFill>
          </a:ln>
        </p:spPr>
        <p:txBody>
          <a:bodyPr/>
          <a:lstStyle/>
          <a:p>
            <a:r>
              <a:rPr lang="en-US" dirty="0" err="1"/>
              <a:t>wishlist.html</a:t>
            </a:r>
            <a:endParaRPr lang="en-US" dirty="0"/>
          </a:p>
        </p:txBody>
      </p:sp>
      <p:sp>
        <p:nvSpPr>
          <p:cNvPr id="3" name="Content Placeholder 2">
            <a:extLst>
              <a:ext uri="{FF2B5EF4-FFF2-40B4-BE49-F238E27FC236}">
                <a16:creationId xmlns:a16="http://schemas.microsoft.com/office/drawing/2014/main" id="{37E97E7C-0F87-2546-94CD-14FC773914A6}"/>
              </a:ext>
            </a:extLst>
          </p:cNvPr>
          <p:cNvSpPr>
            <a:spLocks noGrp="1"/>
          </p:cNvSpPr>
          <p:nvPr>
            <p:ph idx="1"/>
          </p:nvPr>
        </p:nvSpPr>
        <p:spPr>
          <a:xfrm>
            <a:off x="6300789" y="4486275"/>
            <a:ext cx="2386012" cy="2129678"/>
          </a:xfrm>
          <a:solidFill>
            <a:schemeClr val="bg1"/>
          </a:solidFill>
          <a:ln>
            <a:solidFill>
              <a:srgbClr val="002060"/>
            </a:solidFill>
          </a:ln>
        </p:spPr>
        <p:txBody>
          <a:bodyPr>
            <a:normAutofit fontScale="77500" lnSpcReduction="20000"/>
          </a:bodyPr>
          <a:lstStyle/>
          <a:p>
            <a:pPr marL="0" indent="0">
              <a:buNone/>
            </a:pPr>
            <a:r>
              <a:rPr lang="en-US" dirty="0"/>
              <a:t>Modify markup, add class attributes, so CSS can identify the elements we want to style</a:t>
            </a:r>
          </a:p>
        </p:txBody>
      </p:sp>
      <p:cxnSp>
        <p:nvCxnSpPr>
          <p:cNvPr id="6" name="Straight Arrow Connector 5">
            <a:extLst>
              <a:ext uri="{FF2B5EF4-FFF2-40B4-BE49-F238E27FC236}">
                <a16:creationId xmlns:a16="http://schemas.microsoft.com/office/drawing/2014/main" id="{6747C875-C037-8449-AED3-FAFB4FA62277}"/>
              </a:ext>
            </a:extLst>
          </p:cNvPr>
          <p:cNvCxnSpPr/>
          <p:nvPr/>
        </p:nvCxnSpPr>
        <p:spPr>
          <a:xfrm flipH="1">
            <a:off x="3047397" y="2692742"/>
            <a:ext cx="557213" cy="142875"/>
          </a:xfrm>
          <a:prstGeom prst="straightConnector1">
            <a:avLst/>
          </a:prstGeom>
          <a:ln w="57150">
            <a:solidFill>
              <a:srgbClr val="00FCF8"/>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7D124B8A-1E84-124C-B796-8E36E49F58BB}"/>
              </a:ext>
            </a:extLst>
          </p:cNvPr>
          <p:cNvCxnSpPr/>
          <p:nvPr/>
        </p:nvCxnSpPr>
        <p:spPr>
          <a:xfrm flipH="1">
            <a:off x="5076944" y="3132339"/>
            <a:ext cx="557213" cy="142875"/>
          </a:xfrm>
          <a:prstGeom prst="straightConnector1">
            <a:avLst/>
          </a:prstGeom>
          <a:ln w="57150">
            <a:solidFill>
              <a:srgbClr val="00FCF8"/>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3EC2F84-57E0-B945-B619-9B03A0462159}"/>
              </a:ext>
            </a:extLst>
          </p:cNvPr>
          <p:cNvCxnSpPr>
            <a:cxnSpLocks/>
          </p:cNvCxnSpPr>
          <p:nvPr/>
        </p:nvCxnSpPr>
        <p:spPr>
          <a:xfrm>
            <a:off x="520861" y="3385595"/>
            <a:ext cx="907890" cy="239451"/>
          </a:xfrm>
          <a:prstGeom prst="straightConnector1">
            <a:avLst/>
          </a:prstGeom>
          <a:ln w="57150">
            <a:solidFill>
              <a:srgbClr val="00FCF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3377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Reload site</a:t>
            </a:r>
          </a:p>
        </p:txBody>
      </p:sp>
      <p:sp>
        <p:nvSpPr>
          <p:cNvPr id="3" name="Content Placeholder 2"/>
          <p:cNvSpPr>
            <a:spLocks noGrp="1"/>
          </p:cNvSpPr>
          <p:nvPr>
            <p:ph idx="1"/>
          </p:nvPr>
        </p:nvSpPr>
        <p:spPr>
          <a:xfrm>
            <a:off x="457200" y="1799094"/>
            <a:ext cx="2800350" cy="4525963"/>
          </a:xfrm>
        </p:spPr>
        <p:txBody>
          <a:bodyPr>
            <a:normAutofit fontScale="70000" lnSpcReduction="20000"/>
          </a:bodyPr>
          <a:lstStyle/>
          <a:p>
            <a:r>
              <a:rPr lang="en-US" dirty="0"/>
              <a:t>You may need to re-start your server </a:t>
            </a:r>
          </a:p>
          <a:p>
            <a:r>
              <a:rPr lang="en-US" dirty="0"/>
              <a:t>Or do a hard reload in browser with dev tools open – right-click on reload icon</a:t>
            </a:r>
          </a:p>
          <a:p>
            <a:endParaRPr lang="en-US" dirty="0"/>
          </a:p>
          <a:p>
            <a:r>
              <a:rPr lang="en-US" dirty="0"/>
              <a:t>If you know CSS, you can edit colors, styles, fonts. etc. as desired</a:t>
            </a:r>
          </a:p>
          <a:p>
            <a:endParaRPr lang="en-US" dirty="0"/>
          </a:p>
          <a:p>
            <a:r>
              <a:rPr lang="en-US" dirty="0"/>
              <a:t>Verify same styles are applied to both pages</a:t>
            </a:r>
          </a:p>
        </p:txBody>
      </p:sp>
      <p:pic>
        <p:nvPicPr>
          <p:cNvPr id="5" name="Picture 4">
            <a:extLst>
              <a:ext uri="{FF2B5EF4-FFF2-40B4-BE49-F238E27FC236}">
                <a16:creationId xmlns:a16="http://schemas.microsoft.com/office/drawing/2014/main" id="{48AB8D3E-ACA3-0642-A3B5-144DF92DEDE4}"/>
              </a:ext>
            </a:extLst>
          </p:cNvPr>
          <p:cNvPicPr>
            <a:picLocks noChangeAspect="1"/>
          </p:cNvPicPr>
          <p:nvPr/>
        </p:nvPicPr>
        <p:blipFill>
          <a:blip r:embed="rId2"/>
          <a:stretch>
            <a:fillRect/>
          </a:stretch>
        </p:blipFill>
        <p:spPr>
          <a:xfrm>
            <a:off x="3428931" y="1799094"/>
            <a:ext cx="5426144" cy="4006850"/>
          </a:xfrm>
          <a:prstGeom prst="rect">
            <a:avLst/>
          </a:prstGeom>
          <a:ln>
            <a:solidFill>
              <a:schemeClr val="bg1">
                <a:lumMod val="65000"/>
              </a:schemeClr>
            </a:solidFill>
          </a:ln>
        </p:spPr>
      </p:pic>
    </p:spTree>
    <p:extLst>
      <p:ext uri="{BB962C8B-B14F-4D97-AF65-F5344CB8AC3E}">
        <p14:creationId xmlns:p14="http://schemas.microsoft.com/office/powerpoint/2010/main" val="17563718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E348DE-4C6F-004B-BDD3-3ED7EC20C3F3}"/>
              </a:ext>
            </a:extLst>
          </p:cNvPr>
          <p:cNvPicPr>
            <a:picLocks noChangeAspect="1"/>
          </p:cNvPicPr>
          <p:nvPr/>
        </p:nvPicPr>
        <p:blipFill>
          <a:blip r:embed="rId2"/>
          <a:stretch>
            <a:fillRect/>
          </a:stretch>
        </p:blipFill>
        <p:spPr>
          <a:xfrm>
            <a:off x="0" y="903188"/>
            <a:ext cx="9144000" cy="5954812"/>
          </a:xfrm>
          <a:prstGeom prst="rect">
            <a:avLst/>
          </a:prstGeom>
        </p:spPr>
      </p:pic>
      <p:sp>
        <p:nvSpPr>
          <p:cNvPr id="2" name="Title 1">
            <a:extLst>
              <a:ext uri="{FF2B5EF4-FFF2-40B4-BE49-F238E27FC236}">
                <a16:creationId xmlns:a16="http://schemas.microsoft.com/office/drawing/2014/main" id="{47E7F9BA-C024-4A4F-AC4E-CD79A9589FCC}"/>
              </a:ext>
            </a:extLst>
          </p:cNvPr>
          <p:cNvSpPr>
            <a:spLocks noGrp="1"/>
          </p:cNvSpPr>
          <p:nvPr>
            <p:ph type="title"/>
          </p:nvPr>
        </p:nvSpPr>
        <p:spPr>
          <a:xfrm>
            <a:off x="457200" y="-95752"/>
            <a:ext cx="8229600" cy="1143000"/>
          </a:xfrm>
        </p:spPr>
        <p:txBody>
          <a:bodyPr/>
          <a:lstStyle/>
          <a:p>
            <a:r>
              <a:rPr lang="en-US" dirty="0"/>
              <a:t>Modify </a:t>
            </a:r>
            <a:r>
              <a:rPr lang="en-US" dirty="0" err="1"/>
              <a:t>base.html</a:t>
            </a:r>
            <a:endParaRPr lang="en-US" dirty="0"/>
          </a:p>
        </p:txBody>
      </p:sp>
      <p:sp>
        <p:nvSpPr>
          <p:cNvPr id="3" name="Content Placeholder 2">
            <a:extLst>
              <a:ext uri="{FF2B5EF4-FFF2-40B4-BE49-F238E27FC236}">
                <a16:creationId xmlns:a16="http://schemas.microsoft.com/office/drawing/2014/main" id="{FC37CE05-E96F-4E40-9643-6F03C0DAA28D}"/>
              </a:ext>
            </a:extLst>
          </p:cNvPr>
          <p:cNvSpPr>
            <a:spLocks noGrp="1"/>
          </p:cNvSpPr>
          <p:nvPr>
            <p:ph idx="1"/>
          </p:nvPr>
        </p:nvSpPr>
        <p:spPr>
          <a:xfrm>
            <a:off x="4653023" y="2963120"/>
            <a:ext cx="4404166" cy="1458410"/>
          </a:xfrm>
          <a:solidFill>
            <a:schemeClr val="bg1"/>
          </a:solidFill>
        </p:spPr>
        <p:txBody>
          <a:bodyPr/>
          <a:lstStyle/>
          <a:p>
            <a:r>
              <a:rPr lang="en-US" dirty="0"/>
              <a:t>Add class="</a:t>
            </a:r>
            <a:r>
              <a:rPr lang="en-US" dirty="0" err="1"/>
              <a:t>nav</a:t>
            </a:r>
            <a:r>
              <a:rPr lang="en-US" dirty="0"/>
              <a:t>-link" to both links</a:t>
            </a:r>
          </a:p>
        </p:txBody>
      </p:sp>
      <p:cxnSp>
        <p:nvCxnSpPr>
          <p:cNvPr id="5" name="Straight Arrow Connector 4">
            <a:extLst>
              <a:ext uri="{FF2B5EF4-FFF2-40B4-BE49-F238E27FC236}">
                <a16:creationId xmlns:a16="http://schemas.microsoft.com/office/drawing/2014/main" id="{18E58828-D41A-894D-937C-0300CA7D5A89}"/>
              </a:ext>
            </a:extLst>
          </p:cNvPr>
          <p:cNvCxnSpPr>
            <a:cxnSpLocks/>
          </p:cNvCxnSpPr>
          <p:nvPr/>
        </p:nvCxnSpPr>
        <p:spPr>
          <a:xfrm flipH="1" flipV="1">
            <a:off x="2341342" y="5879759"/>
            <a:ext cx="320835" cy="416869"/>
          </a:xfrm>
          <a:prstGeom prst="straightConnector1">
            <a:avLst/>
          </a:prstGeom>
          <a:ln w="57150">
            <a:solidFill>
              <a:srgbClr val="00FCF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03922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EF9BA-B0B4-5642-A5F7-8BEB7E872595}"/>
              </a:ext>
            </a:extLst>
          </p:cNvPr>
          <p:cNvSpPr>
            <a:spLocks noGrp="1"/>
          </p:cNvSpPr>
          <p:nvPr>
            <p:ph type="title"/>
          </p:nvPr>
        </p:nvSpPr>
        <p:spPr/>
        <p:txBody>
          <a:bodyPr/>
          <a:lstStyle/>
          <a:p>
            <a:r>
              <a:rPr lang="en-US" dirty="0"/>
              <a:t>Your turn: more CSS upgrades</a:t>
            </a:r>
          </a:p>
        </p:txBody>
      </p:sp>
      <p:sp>
        <p:nvSpPr>
          <p:cNvPr id="3" name="Content Placeholder 2">
            <a:extLst>
              <a:ext uri="{FF2B5EF4-FFF2-40B4-BE49-F238E27FC236}">
                <a16:creationId xmlns:a16="http://schemas.microsoft.com/office/drawing/2014/main" id="{D33B24A4-A2D0-8F44-8114-B060370CB3E5}"/>
              </a:ext>
            </a:extLst>
          </p:cNvPr>
          <p:cNvSpPr>
            <a:spLocks noGrp="1"/>
          </p:cNvSpPr>
          <p:nvPr>
            <p:ph idx="1"/>
          </p:nvPr>
        </p:nvSpPr>
        <p:spPr/>
        <p:txBody>
          <a:bodyPr/>
          <a:lstStyle/>
          <a:p>
            <a:r>
              <a:rPr lang="en-US" dirty="0"/>
              <a:t>Change the color of the </a:t>
            </a:r>
            <a:r>
              <a:rPr lang="en-US" b="1" dirty="0"/>
              <a:t>#</a:t>
            </a:r>
            <a:r>
              <a:rPr lang="en-US" b="1" dirty="0" err="1"/>
              <a:t>addnewplace</a:t>
            </a:r>
            <a:r>
              <a:rPr lang="en-US" b="1" dirty="0"/>
              <a:t> </a:t>
            </a:r>
            <a:r>
              <a:rPr lang="en-US" dirty="0"/>
              <a:t>button to differentiate it from the visited buttons</a:t>
            </a:r>
          </a:p>
          <a:p>
            <a:r>
              <a:rPr lang="en-US" dirty="0"/>
              <a:t>Modify </a:t>
            </a:r>
            <a:r>
              <a:rPr lang="en-US" dirty="0" err="1"/>
              <a:t>wishlist.html</a:t>
            </a:r>
            <a:endParaRPr lang="en-US" dirty="0"/>
          </a:p>
        </p:txBody>
      </p:sp>
      <p:pic>
        <p:nvPicPr>
          <p:cNvPr id="4" name="Picture 3">
            <a:extLst>
              <a:ext uri="{FF2B5EF4-FFF2-40B4-BE49-F238E27FC236}">
                <a16:creationId xmlns:a16="http://schemas.microsoft.com/office/drawing/2014/main" id="{2E9DD425-15F1-E44E-9560-4E96A0B43970}"/>
              </a:ext>
            </a:extLst>
          </p:cNvPr>
          <p:cNvPicPr>
            <a:picLocks noChangeAspect="1"/>
          </p:cNvPicPr>
          <p:nvPr/>
        </p:nvPicPr>
        <p:blipFill>
          <a:blip r:embed="rId2"/>
          <a:stretch>
            <a:fillRect/>
          </a:stretch>
        </p:blipFill>
        <p:spPr>
          <a:xfrm>
            <a:off x="572384" y="3509379"/>
            <a:ext cx="7797531" cy="1872848"/>
          </a:xfrm>
          <a:prstGeom prst="rect">
            <a:avLst/>
          </a:prstGeom>
        </p:spPr>
      </p:pic>
      <p:cxnSp>
        <p:nvCxnSpPr>
          <p:cNvPr id="5" name="Straight Arrow Connector 4">
            <a:extLst>
              <a:ext uri="{FF2B5EF4-FFF2-40B4-BE49-F238E27FC236}">
                <a16:creationId xmlns:a16="http://schemas.microsoft.com/office/drawing/2014/main" id="{6EE32B61-1ECC-2B49-AF06-D69575B1D39D}"/>
              </a:ext>
            </a:extLst>
          </p:cNvPr>
          <p:cNvCxnSpPr>
            <a:cxnSpLocks/>
          </p:cNvCxnSpPr>
          <p:nvPr/>
        </p:nvCxnSpPr>
        <p:spPr>
          <a:xfrm flipH="1" flipV="1">
            <a:off x="3026057" y="4944560"/>
            <a:ext cx="307452" cy="831207"/>
          </a:xfrm>
          <a:prstGeom prst="straightConnector1">
            <a:avLst/>
          </a:prstGeom>
          <a:ln w="57150">
            <a:solidFill>
              <a:srgbClr val="00FCF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73372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BB0D8-2548-4548-A0FC-BB7E844F9C83}"/>
              </a:ext>
            </a:extLst>
          </p:cNvPr>
          <p:cNvSpPr>
            <a:spLocks noGrp="1"/>
          </p:cNvSpPr>
          <p:nvPr>
            <p:ph type="title"/>
          </p:nvPr>
        </p:nvSpPr>
        <p:spPr/>
        <p:txBody>
          <a:bodyPr/>
          <a:lstStyle/>
          <a:p>
            <a:r>
              <a:rPr lang="en-US" dirty="0"/>
              <a:t>static/</a:t>
            </a:r>
            <a:r>
              <a:rPr lang="en-US" dirty="0" err="1"/>
              <a:t>css</a:t>
            </a:r>
            <a:r>
              <a:rPr lang="en-US" dirty="0"/>
              <a:t>/</a:t>
            </a:r>
            <a:r>
              <a:rPr lang="en-US" dirty="0" err="1"/>
              <a:t>style.css</a:t>
            </a:r>
            <a:endParaRPr lang="en-US" dirty="0"/>
          </a:p>
        </p:txBody>
      </p:sp>
      <p:sp>
        <p:nvSpPr>
          <p:cNvPr id="3" name="Content Placeholder 2">
            <a:extLst>
              <a:ext uri="{FF2B5EF4-FFF2-40B4-BE49-F238E27FC236}">
                <a16:creationId xmlns:a16="http://schemas.microsoft.com/office/drawing/2014/main" id="{FAD0FF1C-5328-CF48-B167-DDB2C9322D4C}"/>
              </a:ext>
            </a:extLst>
          </p:cNvPr>
          <p:cNvSpPr>
            <a:spLocks noGrp="1"/>
          </p:cNvSpPr>
          <p:nvPr>
            <p:ph idx="1"/>
          </p:nvPr>
        </p:nvSpPr>
        <p:spPr/>
        <p:txBody>
          <a:bodyPr>
            <a:normAutofit fontScale="92500" lnSpcReduction="20000"/>
          </a:bodyPr>
          <a:lstStyle/>
          <a:p>
            <a:r>
              <a:rPr lang="en-US" dirty="0"/>
              <a:t>Add this to the end of </a:t>
            </a:r>
            <a:r>
              <a:rPr lang="en-US" dirty="0" err="1"/>
              <a:t>style.css</a:t>
            </a:r>
            <a:endParaRPr lang="en-US" dirty="0"/>
          </a:p>
          <a:p>
            <a:endParaRPr lang="en-US" dirty="0"/>
          </a:p>
          <a:p>
            <a:endParaRPr lang="en-US" dirty="0"/>
          </a:p>
          <a:p>
            <a:endParaRPr lang="en-US" dirty="0"/>
          </a:p>
          <a:p>
            <a:endParaRPr lang="en-US" dirty="0"/>
          </a:p>
          <a:p>
            <a:endParaRPr lang="en-US" dirty="0"/>
          </a:p>
          <a:p>
            <a:r>
              <a:rPr lang="en-US" dirty="0"/>
              <a:t>Replace green and </a:t>
            </a:r>
            <a:r>
              <a:rPr lang="en-US" dirty="0" err="1"/>
              <a:t>darkgreen</a:t>
            </a:r>
            <a:r>
              <a:rPr lang="en-US" dirty="0"/>
              <a:t> with different colors of your choice from this list </a:t>
            </a:r>
            <a:r>
              <a:rPr lang="en-US" dirty="0">
                <a:hlinkClick r:id="rId2"/>
              </a:rPr>
              <a:t>https://en.wikipedia.org/wiki/Web_colors#X11_color_names</a:t>
            </a:r>
            <a:endParaRPr lang="en-US" dirty="0"/>
          </a:p>
          <a:p>
            <a:endParaRPr lang="en-US" dirty="0"/>
          </a:p>
        </p:txBody>
      </p:sp>
      <p:pic>
        <p:nvPicPr>
          <p:cNvPr id="5" name="Picture 4">
            <a:extLst>
              <a:ext uri="{FF2B5EF4-FFF2-40B4-BE49-F238E27FC236}">
                <a16:creationId xmlns:a16="http://schemas.microsoft.com/office/drawing/2014/main" id="{EFBFB145-294A-0E46-9DD6-3238B8CD6C32}"/>
              </a:ext>
            </a:extLst>
          </p:cNvPr>
          <p:cNvPicPr>
            <a:picLocks noChangeAspect="1"/>
          </p:cNvPicPr>
          <p:nvPr/>
        </p:nvPicPr>
        <p:blipFill>
          <a:blip r:embed="rId3"/>
          <a:stretch>
            <a:fillRect/>
          </a:stretch>
        </p:blipFill>
        <p:spPr>
          <a:xfrm>
            <a:off x="1394749" y="2181345"/>
            <a:ext cx="5753212" cy="1869794"/>
          </a:xfrm>
          <a:prstGeom prst="rect">
            <a:avLst/>
          </a:prstGeom>
        </p:spPr>
      </p:pic>
    </p:spTree>
    <p:extLst>
      <p:ext uri="{BB962C8B-B14F-4D97-AF65-F5344CB8AC3E}">
        <p14:creationId xmlns:p14="http://schemas.microsoft.com/office/powerpoint/2010/main" val="42020360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a:t>
            </a:r>
          </a:p>
        </p:txBody>
      </p:sp>
      <p:sp>
        <p:nvSpPr>
          <p:cNvPr id="3" name="Content Placeholder 2"/>
          <p:cNvSpPr>
            <a:spLocks noGrp="1"/>
          </p:cNvSpPr>
          <p:nvPr>
            <p:ph idx="1"/>
          </p:nvPr>
        </p:nvSpPr>
        <p:spPr/>
        <p:txBody>
          <a:bodyPr/>
          <a:lstStyle/>
          <a:p>
            <a:r>
              <a:rPr lang="en-US" dirty="0"/>
              <a:t>Unit tests: does code behave correctly?  Tests logic of site; does it work in the right way?</a:t>
            </a:r>
          </a:p>
          <a:p>
            <a:r>
              <a:rPr lang="en-US" dirty="0"/>
              <a:t>Functional tests: does site behave correctly when user is interacting with it?</a:t>
            </a:r>
          </a:p>
        </p:txBody>
      </p:sp>
    </p:spTree>
    <p:extLst>
      <p:ext uri="{BB962C8B-B14F-4D97-AF65-F5344CB8AC3E}">
        <p14:creationId xmlns:p14="http://schemas.microsoft.com/office/powerpoint/2010/main" val="37219855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tests</a:t>
            </a:r>
          </a:p>
        </p:txBody>
      </p:sp>
      <p:sp>
        <p:nvSpPr>
          <p:cNvPr id="3" name="Content Placeholder 2"/>
          <p:cNvSpPr>
            <a:spLocks noGrp="1"/>
          </p:cNvSpPr>
          <p:nvPr>
            <p:ph idx="1"/>
          </p:nvPr>
        </p:nvSpPr>
        <p:spPr/>
        <p:txBody>
          <a:bodyPr/>
          <a:lstStyle/>
          <a:p>
            <a:r>
              <a:rPr lang="en-US" dirty="0"/>
              <a:t>In </a:t>
            </a:r>
            <a:r>
              <a:rPr lang="en-US" dirty="0" err="1"/>
              <a:t>travel_wishlist</a:t>
            </a:r>
            <a:r>
              <a:rPr lang="en-US" dirty="0"/>
              <a:t>/</a:t>
            </a:r>
            <a:r>
              <a:rPr lang="en-US" dirty="0" err="1"/>
              <a:t>tests.py</a:t>
            </a:r>
            <a:endParaRPr lang="en-US" dirty="0"/>
          </a:p>
          <a:p>
            <a:pPr lvl="1"/>
            <a:r>
              <a:rPr lang="en-US" dirty="0"/>
              <a:t>This file exists already</a:t>
            </a:r>
          </a:p>
        </p:txBody>
      </p:sp>
      <p:pic>
        <p:nvPicPr>
          <p:cNvPr id="4" name="Picture 3">
            <a:extLst>
              <a:ext uri="{FF2B5EF4-FFF2-40B4-BE49-F238E27FC236}">
                <a16:creationId xmlns:a16="http://schemas.microsoft.com/office/drawing/2014/main" id="{94B41B01-546B-6A43-8680-487BE1218A37}"/>
              </a:ext>
            </a:extLst>
          </p:cNvPr>
          <p:cNvPicPr>
            <a:picLocks noChangeAspect="1"/>
          </p:cNvPicPr>
          <p:nvPr/>
        </p:nvPicPr>
        <p:blipFill>
          <a:blip r:embed="rId2"/>
          <a:stretch>
            <a:fillRect/>
          </a:stretch>
        </p:blipFill>
        <p:spPr>
          <a:xfrm>
            <a:off x="48065" y="2898075"/>
            <a:ext cx="9095935" cy="3573978"/>
          </a:xfrm>
          <a:prstGeom prst="rect">
            <a:avLst/>
          </a:prstGeom>
        </p:spPr>
      </p:pic>
    </p:spTree>
    <p:extLst>
      <p:ext uri="{BB962C8B-B14F-4D97-AF65-F5344CB8AC3E}">
        <p14:creationId xmlns:p14="http://schemas.microsoft.com/office/powerpoint/2010/main" val="25085745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test</a:t>
            </a:r>
          </a:p>
        </p:txBody>
      </p:sp>
      <p:sp>
        <p:nvSpPr>
          <p:cNvPr id="3" name="Content Placeholder 2"/>
          <p:cNvSpPr>
            <a:spLocks noGrp="1"/>
          </p:cNvSpPr>
          <p:nvPr>
            <p:ph idx="1"/>
          </p:nvPr>
        </p:nvSpPr>
        <p:spPr>
          <a:xfrm>
            <a:off x="457200" y="1600200"/>
            <a:ext cx="8229600" cy="5257800"/>
          </a:xfrm>
        </p:spPr>
        <p:txBody>
          <a:bodyPr>
            <a:normAutofit/>
          </a:bodyPr>
          <a:lstStyle/>
          <a:p>
            <a:pPr marL="0" indent="0">
              <a:buNone/>
            </a:pPr>
            <a:r>
              <a:rPr lang="en-US" sz="3800" b="1" dirty="0">
                <a:latin typeface="Consolas"/>
                <a:cs typeface="Consolas"/>
              </a:rPr>
              <a:t>python </a:t>
            </a:r>
            <a:r>
              <a:rPr lang="en-US" sz="3800" b="1" dirty="0" err="1">
                <a:latin typeface="Consolas"/>
                <a:cs typeface="Consolas"/>
              </a:rPr>
              <a:t>manage.py</a:t>
            </a:r>
            <a:r>
              <a:rPr lang="en-US" sz="3800" b="1" dirty="0">
                <a:latin typeface="Consolas"/>
                <a:cs typeface="Consolas"/>
              </a:rPr>
              <a:t> test</a:t>
            </a:r>
          </a:p>
          <a:p>
            <a:pPr marL="0" indent="0">
              <a:buNone/>
            </a:pPr>
            <a:endParaRPr lang="en-US" b="1" dirty="0">
              <a:latin typeface="Consolas"/>
              <a:cs typeface="Consolas"/>
            </a:endParaRPr>
          </a:p>
          <a:p>
            <a:pPr marL="0" indent="0">
              <a:buNone/>
            </a:pPr>
            <a:endParaRPr lang="en-US" b="1" dirty="0">
              <a:latin typeface="Consolas"/>
              <a:cs typeface="Consolas"/>
            </a:endParaRPr>
          </a:p>
          <a:p>
            <a:pPr marL="0" indent="0">
              <a:buNone/>
            </a:pPr>
            <a:endParaRPr lang="en-US" b="1" dirty="0">
              <a:latin typeface="Consolas"/>
              <a:cs typeface="Consolas"/>
            </a:endParaRPr>
          </a:p>
          <a:p>
            <a:pPr marL="0" indent="0">
              <a:buNone/>
            </a:pPr>
            <a:endParaRPr lang="en-US" b="1" dirty="0">
              <a:latin typeface="Consolas"/>
              <a:cs typeface="Consolas"/>
            </a:endParaRPr>
          </a:p>
          <a:p>
            <a:pPr marL="0" indent="0">
              <a:buNone/>
            </a:pPr>
            <a:endParaRPr lang="en-US" b="1" dirty="0">
              <a:latin typeface="Consolas"/>
              <a:cs typeface="Consolas"/>
            </a:endParaRPr>
          </a:p>
        </p:txBody>
      </p:sp>
      <p:pic>
        <p:nvPicPr>
          <p:cNvPr id="4" name="Picture 3"/>
          <p:cNvPicPr>
            <a:picLocks noChangeAspect="1"/>
          </p:cNvPicPr>
          <p:nvPr/>
        </p:nvPicPr>
        <p:blipFill>
          <a:blip r:embed="rId2"/>
          <a:stretch>
            <a:fillRect/>
          </a:stretch>
        </p:blipFill>
        <p:spPr>
          <a:xfrm>
            <a:off x="594949" y="2911104"/>
            <a:ext cx="7726080" cy="2325914"/>
          </a:xfrm>
          <a:prstGeom prst="rect">
            <a:avLst/>
          </a:prstGeom>
        </p:spPr>
      </p:pic>
    </p:spTree>
    <p:extLst>
      <p:ext uri="{BB962C8B-B14F-4D97-AF65-F5344CB8AC3E}">
        <p14:creationId xmlns:p14="http://schemas.microsoft.com/office/powerpoint/2010/main" val="33460537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Django</a:t>
            </a:r>
            <a:r>
              <a:rPr lang="en-US" dirty="0"/>
              <a:t> Tests</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r>
              <a:rPr lang="en-US" dirty="0" err="1"/>
              <a:t>Django's</a:t>
            </a:r>
            <a:r>
              <a:rPr lang="en-US" dirty="0"/>
              <a:t> </a:t>
            </a:r>
            <a:r>
              <a:rPr lang="en-US" dirty="0" err="1"/>
              <a:t>TestCase</a:t>
            </a:r>
            <a:r>
              <a:rPr lang="en-US" dirty="0"/>
              <a:t> is based on Python's </a:t>
            </a:r>
            <a:r>
              <a:rPr lang="en-US" dirty="0" err="1"/>
              <a:t>unittest.TestCase</a:t>
            </a:r>
            <a:endParaRPr lang="en-US" dirty="0"/>
          </a:p>
          <a:p>
            <a:r>
              <a:rPr lang="en-US" dirty="0"/>
              <a:t>Provides a way to make requests; GET and POST requests, with specific parameters/arguments </a:t>
            </a:r>
          </a:p>
          <a:p>
            <a:r>
              <a:rPr lang="en-US" dirty="0"/>
              <a:t>And make assertions about the responses </a:t>
            </a:r>
          </a:p>
          <a:p>
            <a:r>
              <a:rPr lang="en-US" dirty="0"/>
              <a:t>What template was used? What data was used to render the template?</a:t>
            </a:r>
          </a:p>
          <a:p>
            <a:r>
              <a:rPr lang="en-US" dirty="0"/>
              <a:t>Can query the database to check data stored is as expected</a:t>
            </a:r>
          </a:p>
          <a:p>
            <a:r>
              <a:rPr lang="en-US" dirty="0"/>
              <a:t>Can also use all of the </a:t>
            </a:r>
            <a:r>
              <a:rPr lang="en-US" dirty="0" err="1"/>
              <a:t>unittest.TestCase</a:t>
            </a:r>
            <a:r>
              <a:rPr lang="en-US" dirty="0"/>
              <a:t> methods</a:t>
            </a:r>
          </a:p>
          <a:p>
            <a:endParaRPr lang="en-US" dirty="0"/>
          </a:p>
          <a:p>
            <a:pPr marL="0" indent="0">
              <a:buNone/>
            </a:pPr>
            <a:r>
              <a:rPr lang="en-US" b="1" dirty="0"/>
              <a:t>Each test runs in isolation</a:t>
            </a:r>
          </a:p>
          <a:p>
            <a:pPr marL="0" indent="0">
              <a:buNone/>
            </a:pPr>
            <a:r>
              <a:rPr lang="en-US" dirty="0"/>
              <a:t>Django automatically creates a new test database before every test, and destroys it afterwards</a:t>
            </a:r>
            <a:endParaRPr lang="en-US" b="1" dirty="0">
              <a:latin typeface="Consolas"/>
              <a:cs typeface="Consolas"/>
            </a:endParaRPr>
          </a:p>
        </p:txBody>
      </p:sp>
    </p:spTree>
    <p:extLst>
      <p:ext uri="{BB962C8B-B14F-4D97-AF65-F5344CB8AC3E}">
        <p14:creationId xmlns:p14="http://schemas.microsoft.com/office/powerpoint/2010/main" val="18359681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tests, fixtures</a:t>
            </a:r>
          </a:p>
        </p:txBody>
      </p:sp>
      <p:sp>
        <p:nvSpPr>
          <p:cNvPr id="3" name="Content Placeholder 2"/>
          <p:cNvSpPr>
            <a:spLocks noGrp="1"/>
          </p:cNvSpPr>
          <p:nvPr>
            <p:ph idx="1"/>
          </p:nvPr>
        </p:nvSpPr>
        <p:spPr>
          <a:xfrm>
            <a:off x="457200" y="1600200"/>
            <a:ext cx="5410200" cy="4525963"/>
          </a:xfrm>
        </p:spPr>
        <p:txBody>
          <a:bodyPr>
            <a:normAutofit fontScale="85000" lnSpcReduction="20000"/>
          </a:bodyPr>
          <a:lstStyle/>
          <a:p>
            <a:r>
              <a:rPr lang="en-US" dirty="0"/>
              <a:t>Handy to have data in the database before running tests</a:t>
            </a:r>
          </a:p>
          <a:p>
            <a:r>
              <a:rPr lang="en-US" dirty="0"/>
              <a:t>One way to provide this data is via test fixtures: data that is loaded into the database before tests in one class run</a:t>
            </a:r>
          </a:p>
          <a:p>
            <a:r>
              <a:rPr lang="en-US" dirty="0"/>
              <a:t>Create a directory in </a:t>
            </a:r>
            <a:r>
              <a:rPr lang="en-US" dirty="0" err="1"/>
              <a:t>travel_wishlist</a:t>
            </a:r>
            <a:r>
              <a:rPr lang="en-US" dirty="0"/>
              <a:t> called fixtures</a:t>
            </a:r>
          </a:p>
          <a:p>
            <a:r>
              <a:rPr lang="en-US" dirty="0"/>
              <a:t>In fixtures, create a file called </a:t>
            </a:r>
            <a:r>
              <a:rPr lang="en-US" dirty="0" err="1"/>
              <a:t>test_places.json</a:t>
            </a:r>
            <a:r>
              <a:rPr lang="en-US" dirty="0"/>
              <a:t> and copy the text from this file:</a:t>
            </a:r>
          </a:p>
          <a:p>
            <a:r>
              <a:rPr lang="en-US" dirty="0">
                <a:hlinkClick r:id="rId2"/>
              </a:rPr>
              <a:t>https://git.io/fjU6W</a:t>
            </a:r>
            <a:r>
              <a:rPr lang="en-US" dirty="0"/>
              <a:t> </a:t>
            </a:r>
          </a:p>
          <a:p>
            <a:pPr marL="0" indent="0">
              <a:buNone/>
            </a:pPr>
            <a:endParaRPr lang="en-US" dirty="0"/>
          </a:p>
          <a:p>
            <a:endParaRPr lang="en-US" dirty="0"/>
          </a:p>
        </p:txBody>
      </p:sp>
      <p:pic>
        <p:nvPicPr>
          <p:cNvPr id="4" name="Picture 3"/>
          <p:cNvPicPr>
            <a:picLocks noChangeAspect="1"/>
          </p:cNvPicPr>
          <p:nvPr/>
        </p:nvPicPr>
        <p:blipFill>
          <a:blip r:embed="rId3"/>
          <a:stretch>
            <a:fillRect/>
          </a:stretch>
        </p:blipFill>
        <p:spPr>
          <a:xfrm>
            <a:off x="5867400" y="1681163"/>
            <a:ext cx="2819400" cy="4445000"/>
          </a:xfrm>
          <a:prstGeom prst="rect">
            <a:avLst/>
          </a:prstGeom>
        </p:spPr>
      </p:pic>
      <p:cxnSp>
        <p:nvCxnSpPr>
          <p:cNvPr id="6" name="Straight Arrow Connector 5"/>
          <p:cNvCxnSpPr/>
          <p:nvPr/>
        </p:nvCxnSpPr>
        <p:spPr>
          <a:xfrm flipH="1">
            <a:off x="8448580" y="3216737"/>
            <a:ext cx="538390" cy="538424"/>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0917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 server</a:t>
            </a:r>
          </a:p>
        </p:txBody>
      </p:sp>
      <p:pic>
        <p:nvPicPr>
          <p:cNvPr id="4" name="Picture 3"/>
          <p:cNvPicPr>
            <a:picLocks noChangeAspect="1"/>
          </p:cNvPicPr>
          <p:nvPr/>
        </p:nvPicPr>
        <p:blipFill>
          <a:blip r:embed="rId2"/>
          <a:stretch>
            <a:fillRect/>
          </a:stretch>
        </p:blipFill>
        <p:spPr>
          <a:xfrm>
            <a:off x="457200" y="1589792"/>
            <a:ext cx="8289855" cy="4387907"/>
          </a:xfrm>
          <a:prstGeom prst="rect">
            <a:avLst/>
          </a:prstGeom>
          <a:ln>
            <a:solidFill>
              <a:srgbClr val="0000FF"/>
            </a:solidFill>
          </a:ln>
        </p:spPr>
      </p:pic>
      <p:sp>
        <p:nvSpPr>
          <p:cNvPr id="6" name="TextBox 5"/>
          <p:cNvSpPr txBox="1"/>
          <p:nvPr/>
        </p:nvSpPr>
        <p:spPr>
          <a:xfrm>
            <a:off x="158740" y="6624764"/>
            <a:ext cx="8889356" cy="261610"/>
          </a:xfrm>
          <a:prstGeom prst="rect">
            <a:avLst/>
          </a:prstGeom>
          <a:noFill/>
        </p:spPr>
        <p:txBody>
          <a:bodyPr wrap="square" rtlCol="0">
            <a:spAutoFit/>
          </a:bodyPr>
          <a:lstStyle/>
          <a:p>
            <a:r>
              <a:rPr lang="en-US" sz="1050" dirty="0">
                <a:hlinkClick r:id="rId3"/>
              </a:rPr>
              <a:t>http://stackoverflow.com/questions/936197/what-is-the-difference-between-application-server-and-web-server</a:t>
            </a:r>
            <a:r>
              <a:rPr lang="en-US" sz="1050" dirty="0"/>
              <a:t>. Original image from ??</a:t>
            </a:r>
          </a:p>
        </p:txBody>
      </p:sp>
    </p:spTree>
    <p:extLst>
      <p:ext uri="{BB962C8B-B14F-4D97-AF65-F5344CB8AC3E}">
        <p14:creationId xmlns:p14="http://schemas.microsoft.com/office/powerpoint/2010/main" val="21952463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450" y="274638"/>
            <a:ext cx="8388349" cy="1143000"/>
          </a:xfrm>
          <a:solidFill>
            <a:srgbClr val="FFFFFF"/>
          </a:solidFill>
          <a:ln>
            <a:noFill/>
          </a:ln>
        </p:spPr>
        <p:txBody>
          <a:bodyPr/>
          <a:lstStyle/>
          <a:p>
            <a:r>
              <a:rPr lang="en-US" dirty="0"/>
              <a:t>Another test</a:t>
            </a:r>
          </a:p>
        </p:txBody>
      </p:sp>
      <p:sp>
        <p:nvSpPr>
          <p:cNvPr id="3" name="Content Placeholder 2"/>
          <p:cNvSpPr>
            <a:spLocks noGrp="1"/>
          </p:cNvSpPr>
          <p:nvPr>
            <p:ph idx="1"/>
          </p:nvPr>
        </p:nvSpPr>
        <p:spPr>
          <a:xfrm>
            <a:off x="511443" y="5359078"/>
            <a:ext cx="8175355" cy="1498922"/>
          </a:xfrm>
          <a:solidFill>
            <a:schemeClr val="bg1"/>
          </a:solidFill>
          <a:ln>
            <a:noFill/>
          </a:ln>
        </p:spPr>
        <p:txBody>
          <a:bodyPr>
            <a:noAutofit/>
          </a:bodyPr>
          <a:lstStyle/>
          <a:p>
            <a:r>
              <a:rPr lang="en-US" sz="1800" dirty="0"/>
              <a:t>Create a new class in </a:t>
            </a:r>
            <a:r>
              <a:rPr lang="en-US" sz="1800" dirty="0" err="1"/>
              <a:t>tests.py</a:t>
            </a:r>
            <a:endParaRPr lang="en-US" sz="1800" dirty="0"/>
          </a:p>
          <a:p>
            <a:r>
              <a:rPr lang="en-US" sz="1800" dirty="0"/>
              <a:t>Load data for all tests in this class from </a:t>
            </a:r>
            <a:r>
              <a:rPr lang="en-US" sz="1800" b="1" dirty="0" err="1"/>
              <a:t>test_places.json</a:t>
            </a:r>
            <a:r>
              <a:rPr lang="en-US" sz="1800" dirty="0"/>
              <a:t> fixture. Fixtures are assumed to be in the fixtures directory and be in JSON or YAML format </a:t>
            </a:r>
          </a:p>
          <a:p>
            <a:r>
              <a:rPr lang="en-US" sz="1800" dirty="0"/>
              <a:t>Run as before with   </a:t>
            </a:r>
            <a:r>
              <a:rPr lang="en-US" sz="1800" b="1" dirty="0">
                <a:latin typeface="Consolas"/>
                <a:cs typeface="Consolas"/>
              </a:rPr>
              <a:t>python </a:t>
            </a:r>
            <a:r>
              <a:rPr lang="en-US" sz="1800" b="1" dirty="0" err="1">
                <a:latin typeface="Consolas"/>
                <a:cs typeface="Consolas"/>
              </a:rPr>
              <a:t>manage.py</a:t>
            </a:r>
            <a:r>
              <a:rPr lang="en-US" sz="1800" b="1" dirty="0">
                <a:latin typeface="Consolas"/>
                <a:cs typeface="Consolas"/>
              </a:rPr>
              <a:t> test</a:t>
            </a:r>
          </a:p>
        </p:txBody>
      </p:sp>
      <p:pic>
        <p:nvPicPr>
          <p:cNvPr id="6" name="Picture 5">
            <a:extLst>
              <a:ext uri="{FF2B5EF4-FFF2-40B4-BE49-F238E27FC236}">
                <a16:creationId xmlns:a16="http://schemas.microsoft.com/office/drawing/2014/main" id="{E7B7E6A6-AAE0-B646-A3B3-ACCB01772650}"/>
              </a:ext>
            </a:extLst>
          </p:cNvPr>
          <p:cNvPicPr>
            <a:picLocks noChangeAspect="1"/>
          </p:cNvPicPr>
          <p:nvPr/>
        </p:nvPicPr>
        <p:blipFill>
          <a:blip r:embed="rId2"/>
          <a:stretch>
            <a:fillRect/>
          </a:stretch>
        </p:blipFill>
        <p:spPr>
          <a:xfrm>
            <a:off x="298449" y="1417638"/>
            <a:ext cx="8612655" cy="3524752"/>
          </a:xfrm>
          <a:prstGeom prst="rect">
            <a:avLst/>
          </a:prstGeom>
        </p:spPr>
      </p:pic>
    </p:spTree>
    <p:extLst>
      <p:ext uri="{BB962C8B-B14F-4D97-AF65-F5344CB8AC3E}">
        <p14:creationId xmlns:p14="http://schemas.microsoft.com/office/powerpoint/2010/main" val="9139879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D3B8-D066-B349-B6E3-C092E53748F2}"/>
              </a:ext>
            </a:extLst>
          </p:cNvPr>
          <p:cNvSpPr>
            <a:spLocks noGrp="1"/>
          </p:cNvSpPr>
          <p:nvPr>
            <p:ph type="title"/>
          </p:nvPr>
        </p:nvSpPr>
        <p:spPr/>
        <p:txBody>
          <a:bodyPr/>
          <a:lstStyle/>
          <a:p>
            <a:r>
              <a:rPr lang="en-US" dirty="0"/>
              <a:t>Run tests as before</a:t>
            </a:r>
          </a:p>
        </p:txBody>
      </p:sp>
      <p:sp>
        <p:nvSpPr>
          <p:cNvPr id="3" name="Content Placeholder 2">
            <a:extLst>
              <a:ext uri="{FF2B5EF4-FFF2-40B4-BE49-F238E27FC236}">
                <a16:creationId xmlns:a16="http://schemas.microsoft.com/office/drawing/2014/main" id="{7793B757-FDD0-5B45-AF96-E2559890F5CC}"/>
              </a:ext>
            </a:extLst>
          </p:cNvPr>
          <p:cNvSpPr>
            <a:spLocks noGrp="1"/>
          </p:cNvSpPr>
          <p:nvPr>
            <p:ph idx="1"/>
          </p:nvPr>
        </p:nvSpPr>
        <p:spPr/>
        <p:txBody>
          <a:bodyPr/>
          <a:lstStyle/>
          <a:p>
            <a:r>
              <a:rPr lang="en-US" dirty="0"/>
              <a:t>Two passing tests</a:t>
            </a:r>
          </a:p>
        </p:txBody>
      </p:sp>
      <p:pic>
        <p:nvPicPr>
          <p:cNvPr id="4" name="Picture 3">
            <a:extLst>
              <a:ext uri="{FF2B5EF4-FFF2-40B4-BE49-F238E27FC236}">
                <a16:creationId xmlns:a16="http://schemas.microsoft.com/office/drawing/2014/main" id="{6C0C80CF-87C5-6043-9F33-D41203A982A4}"/>
              </a:ext>
            </a:extLst>
          </p:cNvPr>
          <p:cNvPicPr>
            <a:picLocks noChangeAspect="1"/>
          </p:cNvPicPr>
          <p:nvPr/>
        </p:nvPicPr>
        <p:blipFill>
          <a:blip r:embed="rId2"/>
          <a:stretch>
            <a:fillRect/>
          </a:stretch>
        </p:blipFill>
        <p:spPr>
          <a:xfrm>
            <a:off x="1279710" y="2728258"/>
            <a:ext cx="6515849" cy="1861671"/>
          </a:xfrm>
          <a:prstGeom prst="rect">
            <a:avLst/>
          </a:prstGeom>
        </p:spPr>
      </p:pic>
    </p:spTree>
    <p:extLst>
      <p:ext uri="{BB962C8B-B14F-4D97-AF65-F5344CB8AC3E}">
        <p14:creationId xmlns:p14="http://schemas.microsoft.com/office/powerpoint/2010/main" val="13214801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 tests for /visited</a:t>
            </a:r>
          </a:p>
        </p:txBody>
      </p:sp>
      <p:sp>
        <p:nvSpPr>
          <p:cNvPr id="3" name="Content Placeholder 2"/>
          <p:cNvSpPr>
            <a:spLocks noGrp="1"/>
          </p:cNvSpPr>
          <p:nvPr>
            <p:ph idx="1"/>
          </p:nvPr>
        </p:nvSpPr>
        <p:spPr>
          <a:xfrm>
            <a:off x="457200" y="1600200"/>
            <a:ext cx="8229600" cy="4800600"/>
          </a:xfrm>
        </p:spPr>
        <p:txBody>
          <a:bodyPr>
            <a:normAutofit fontScale="85000" lnSpcReduction="20000"/>
          </a:bodyPr>
          <a:lstStyle/>
          <a:p>
            <a:pPr marL="0" indent="0">
              <a:buNone/>
            </a:pPr>
            <a:r>
              <a:rPr lang="en-US" dirty="0"/>
              <a:t>1. Test for no places visited message </a:t>
            </a:r>
          </a:p>
          <a:p>
            <a:r>
              <a:rPr lang="en-US" dirty="0"/>
              <a:t>In </a:t>
            </a:r>
            <a:r>
              <a:rPr lang="en-US" dirty="0" err="1"/>
              <a:t>tests.py</a:t>
            </a:r>
            <a:r>
              <a:rPr lang="en-US" dirty="0"/>
              <a:t>, create a new test class</a:t>
            </a:r>
          </a:p>
          <a:p>
            <a:r>
              <a:rPr lang="en-US" dirty="0"/>
              <a:t>Write a test that check that the visited page has a "You have not visited any places yet." message </a:t>
            </a:r>
          </a:p>
          <a:p>
            <a:endParaRPr lang="en-US" dirty="0"/>
          </a:p>
          <a:p>
            <a:pPr marL="0" indent="0">
              <a:buNone/>
            </a:pPr>
            <a:r>
              <a:rPr lang="en-US" dirty="0"/>
              <a:t>2. Test visited places – and only visited places - are displayed </a:t>
            </a:r>
          </a:p>
          <a:p>
            <a:r>
              <a:rPr lang="en-US" dirty="0"/>
              <a:t>In </a:t>
            </a:r>
            <a:r>
              <a:rPr lang="en-US" dirty="0" err="1"/>
              <a:t>tests.py</a:t>
            </a:r>
            <a:r>
              <a:rPr lang="en-US" dirty="0"/>
              <a:t>, create a new test class</a:t>
            </a:r>
          </a:p>
          <a:p>
            <a:r>
              <a:rPr lang="en-US" dirty="0"/>
              <a:t>Load the </a:t>
            </a:r>
            <a:r>
              <a:rPr lang="en-US" dirty="0" err="1"/>
              <a:t>test_places.json</a:t>
            </a:r>
            <a:r>
              <a:rPr lang="en-US" dirty="0"/>
              <a:t> fixtures file </a:t>
            </a:r>
          </a:p>
          <a:p>
            <a:r>
              <a:rPr lang="en-US" dirty="0"/>
              <a:t>Test the visited places (Moab, San Francisco) are displayed, and the not visited places (Tokyo, New York) are not </a:t>
            </a:r>
          </a:p>
          <a:p>
            <a:endParaRPr lang="en-US" dirty="0"/>
          </a:p>
        </p:txBody>
      </p:sp>
    </p:spTree>
    <p:extLst>
      <p:ext uri="{BB962C8B-B14F-4D97-AF65-F5344CB8AC3E}">
        <p14:creationId xmlns:p14="http://schemas.microsoft.com/office/powerpoint/2010/main" val="26585733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Tests</a:t>
            </a:r>
          </a:p>
        </p:txBody>
      </p:sp>
      <p:sp>
        <p:nvSpPr>
          <p:cNvPr id="3" name="Content Placeholder 2"/>
          <p:cNvSpPr>
            <a:spLocks noGrp="1"/>
          </p:cNvSpPr>
          <p:nvPr>
            <p:ph idx="1"/>
          </p:nvPr>
        </p:nvSpPr>
        <p:spPr>
          <a:xfrm>
            <a:off x="457200" y="1417638"/>
            <a:ext cx="8229600" cy="4525963"/>
          </a:xfrm>
        </p:spPr>
        <p:txBody>
          <a:bodyPr/>
          <a:lstStyle/>
          <a:p>
            <a:r>
              <a:rPr lang="en-US" dirty="0"/>
              <a:t>Test adding a new place – new test class</a:t>
            </a:r>
          </a:p>
        </p:txBody>
      </p:sp>
      <p:pic>
        <p:nvPicPr>
          <p:cNvPr id="5" name="Picture 4">
            <a:extLst>
              <a:ext uri="{FF2B5EF4-FFF2-40B4-BE49-F238E27FC236}">
                <a16:creationId xmlns:a16="http://schemas.microsoft.com/office/drawing/2014/main" id="{A4CE9DAE-F563-DA41-AF21-C73380186132}"/>
              </a:ext>
            </a:extLst>
          </p:cNvPr>
          <p:cNvPicPr>
            <a:picLocks noChangeAspect="1"/>
          </p:cNvPicPr>
          <p:nvPr/>
        </p:nvPicPr>
        <p:blipFill>
          <a:blip r:embed="rId2"/>
          <a:stretch>
            <a:fillRect/>
          </a:stretch>
        </p:blipFill>
        <p:spPr>
          <a:xfrm>
            <a:off x="0" y="2059556"/>
            <a:ext cx="9144000" cy="4521387"/>
          </a:xfrm>
          <a:prstGeom prst="rect">
            <a:avLst/>
          </a:prstGeom>
        </p:spPr>
      </p:pic>
    </p:spTree>
    <p:extLst>
      <p:ext uri="{BB962C8B-B14F-4D97-AF65-F5344CB8AC3E}">
        <p14:creationId xmlns:p14="http://schemas.microsoft.com/office/powerpoint/2010/main" val="11397493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FEAD-AD14-7E46-BFA8-7DF106E2B34B}"/>
              </a:ext>
            </a:extLst>
          </p:cNvPr>
          <p:cNvSpPr>
            <a:spLocks noGrp="1"/>
          </p:cNvSpPr>
          <p:nvPr>
            <p:ph type="title"/>
          </p:nvPr>
        </p:nvSpPr>
        <p:spPr/>
        <p:txBody>
          <a:bodyPr/>
          <a:lstStyle/>
          <a:p>
            <a:r>
              <a:rPr lang="en-US" dirty="0"/>
              <a:t>More tests</a:t>
            </a:r>
          </a:p>
        </p:txBody>
      </p:sp>
      <p:sp>
        <p:nvSpPr>
          <p:cNvPr id="3" name="Content Placeholder 2">
            <a:extLst>
              <a:ext uri="{FF2B5EF4-FFF2-40B4-BE49-F238E27FC236}">
                <a16:creationId xmlns:a16="http://schemas.microsoft.com/office/drawing/2014/main" id="{3F115A06-2532-7940-81B7-C5C037519D3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214080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tests</a:t>
            </a:r>
          </a:p>
        </p:txBody>
      </p:sp>
      <p:sp>
        <p:nvSpPr>
          <p:cNvPr id="3" name="Content Placeholder 2"/>
          <p:cNvSpPr>
            <a:spLocks noGrp="1"/>
          </p:cNvSpPr>
          <p:nvPr>
            <p:ph idx="1"/>
          </p:nvPr>
        </p:nvSpPr>
        <p:spPr/>
        <p:txBody>
          <a:bodyPr/>
          <a:lstStyle/>
          <a:p>
            <a:r>
              <a:rPr lang="en-US" dirty="0"/>
              <a:t>Test from the perspective of the user</a:t>
            </a:r>
          </a:p>
          <a:p>
            <a:r>
              <a:rPr lang="en-US" dirty="0"/>
              <a:t>Attempts to verify things like:</a:t>
            </a:r>
          </a:p>
          <a:p>
            <a:pPr lvl="1"/>
            <a:r>
              <a:rPr lang="en-US" dirty="0"/>
              <a:t>As the user interacts with the site, does the navigation work as expected? </a:t>
            </a:r>
          </a:p>
          <a:p>
            <a:pPr lvl="1"/>
            <a:r>
              <a:rPr lang="en-US" dirty="0"/>
              <a:t>When the user types data and submits a form, does the correct action happen?</a:t>
            </a:r>
          </a:p>
          <a:p>
            <a:r>
              <a:rPr lang="en-US" dirty="0"/>
              <a:t>How to test? Need a way to automate using a web browser</a:t>
            </a:r>
          </a:p>
        </p:txBody>
      </p:sp>
    </p:spTree>
    <p:extLst>
      <p:ext uri="{BB962C8B-B14F-4D97-AF65-F5344CB8AC3E}">
        <p14:creationId xmlns:p14="http://schemas.microsoft.com/office/powerpoint/2010/main" val="7837131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Selenium</a:t>
            </a:r>
          </a:p>
        </p:txBody>
      </p:sp>
      <p:sp>
        <p:nvSpPr>
          <p:cNvPr id="3" name="Content Placeholder 2"/>
          <p:cNvSpPr>
            <a:spLocks noGrp="1"/>
          </p:cNvSpPr>
          <p:nvPr>
            <p:ph idx="1"/>
          </p:nvPr>
        </p:nvSpPr>
        <p:spPr/>
        <p:txBody>
          <a:bodyPr/>
          <a:lstStyle/>
          <a:p>
            <a:r>
              <a:rPr lang="en-US" dirty="0"/>
              <a:t>Web driver - loads web pages, clicks buttons, clicks links, types in input fields</a:t>
            </a:r>
            <a:r>
              <a:rPr lang="is-IS" dirty="0"/>
              <a:t>…</a:t>
            </a:r>
          </a:p>
          <a:p>
            <a:r>
              <a:rPr lang="is-IS" dirty="0"/>
              <a:t>Can read contents of page</a:t>
            </a:r>
          </a:p>
          <a:p>
            <a:r>
              <a:rPr lang="is-IS" dirty="0"/>
              <a:t>Look for particular HTML elements and extract information about their attributes</a:t>
            </a:r>
          </a:p>
          <a:p>
            <a:endParaRPr lang="en-US" dirty="0"/>
          </a:p>
        </p:txBody>
      </p:sp>
    </p:spTree>
    <p:extLst>
      <p:ext uri="{BB962C8B-B14F-4D97-AF65-F5344CB8AC3E}">
        <p14:creationId xmlns:p14="http://schemas.microsoft.com/office/powerpoint/2010/main" val="13423835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Selenium install and setup</a:t>
            </a:r>
          </a:p>
        </p:txBody>
      </p:sp>
      <p:sp>
        <p:nvSpPr>
          <p:cNvPr id="3" name="Content Placeholder 2"/>
          <p:cNvSpPr>
            <a:spLocks noGrp="1"/>
          </p:cNvSpPr>
          <p:nvPr>
            <p:ph idx="1"/>
          </p:nvPr>
        </p:nvSpPr>
        <p:spPr/>
        <p:txBody>
          <a:bodyPr>
            <a:normAutofit fontScale="77500" lnSpcReduction="20000"/>
          </a:bodyPr>
          <a:lstStyle/>
          <a:p>
            <a:r>
              <a:rPr lang="is-IS" sz="2400" dirty="0"/>
              <a:t>Install:   </a:t>
            </a:r>
            <a:r>
              <a:rPr lang="is-IS" sz="2400" b="1" dirty="0">
                <a:latin typeface="Consolas"/>
                <a:cs typeface="Consolas"/>
              </a:rPr>
              <a:t>pip install selenium</a:t>
            </a:r>
          </a:p>
          <a:p>
            <a:pPr marL="0" indent="0">
              <a:buNone/>
            </a:pPr>
            <a:endParaRPr lang="is-IS" sz="2400" b="1" dirty="0">
              <a:latin typeface="Consolas"/>
              <a:cs typeface="Consolas"/>
            </a:endParaRPr>
          </a:p>
          <a:p>
            <a:r>
              <a:rPr lang="en-US" sz="2400" dirty="0"/>
              <a:t>You need a driver for your browser, download and extract one of these:</a:t>
            </a:r>
          </a:p>
          <a:p>
            <a:pPr lvl="1"/>
            <a:r>
              <a:rPr lang="en-US" sz="2400" dirty="0"/>
              <a:t>If using Chrome: download </a:t>
            </a:r>
            <a:r>
              <a:rPr lang="en-US" sz="2400" dirty="0" err="1"/>
              <a:t>ChromeDriver</a:t>
            </a:r>
            <a:r>
              <a:rPr lang="en-US" sz="2400" dirty="0"/>
              <a:t> for your platform </a:t>
            </a:r>
            <a:r>
              <a:rPr lang="en-US" sz="2400" dirty="0">
                <a:hlinkClick r:id="rId2"/>
              </a:rPr>
              <a:t>https://sites.google.com/a/chromium.org/chromedriver/</a:t>
            </a:r>
            <a:r>
              <a:rPr lang="en-US" sz="2400" dirty="0"/>
              <a:t> </a:t>
            </a:r>
          </a:p>
          <a:p>
            <a:pPr lvl="1"/>
            <a:r>
              <a:rPr lang="en-US" sz="2400" dirty="0"/>
              <a:t>If using Firefox: download </a:t>
            </a:r>
            <a:r>
              <a:rPr lang="en-US" sz="2400" dirty="0" err="1"/>
              <a:t>geckodriver</a:t>
            </a:r>
            <a:r>
              <a:rPr lang="en-US" sz="2400" dirty="0"/>
              <a:t> for your platform: </a:t>
            </a:r>
            <a:r>
              <a:rPr lang="en-US" sz="2400" dirty="0">
                <a:hlinkClick r:id="rId3"/>
              </a:rPr>
              <a:t>https://github.com/mozilla/geckodriver/releases</a:t>
            </a:r>
            <a:r>
              <a:rPr lang="en-US" sz="2400" dirty="0"/>
              <a:t> </a:t>
            </a:r>
          </a:p>
          <a:p>
            <a:endParaRPr lang="en-US" sz="2400" dirty="0"/>
          </a:p>
          <a:p>
            <a:r>
              <a:rPr lang="en-US" sz="2400" b="1" u="sng" dirty="0">
                <a:solidFill>
                  <a:srgbClr val="FF0000"/>
                </a:solidFill>
              </a:rPr>
              <a:t>Ensure your Chrome/Firefox browser is up to date</a:t>
            </a:r>
          </a:p>
          <a:p>
            <a:endParaRPr lang="en-US" sz="2400" b="1" u="sng" dirty="0">
              <a:solidFill>
                <a:srgbClr val="FF0000"/>
              </a:solidFill>
            </a:endParaRPr>
          </a:p>
          <a:p>
            <a:r>
              <a:rPr lang="en-US" sz="2400" dirty="0"/>
              <a:t>Put the driver somewhere Selenium can find it</a:t>
            </a:r>
          </a:p>
          <a:p>
            <a:r>
              <a:rPr lang="en-US" sz="2400" b="1" dirty="0"/>
              <a:t>Recommended</a:t>
            </a:r>
            <a:r>
              <a:rPr lang="en-US" sz="2400" dirty="0"/>
              <a:t> Put </a:t>
            </a:r>
            <a:r>
              <a:rPr lang="en-US" sz="2400" dirty="0" err="1"/>
              <a:t>geckodriver</a:t>
            </a:r>
            <a:r>
              <a:rPr lang="en-US" sz="2400" dirty="0"/>
              <a:t>/</a:t>
            </a:r>
            <a:r>
              <a:rPr lang="en-US" sz="2400" dirty="0" err="1"/>
              <a:t>chromedriver</a:t>
            </a:r>
            <a:r>
              <a:rPr lang="en-US" sz="2400" dirty="0"/>
              <a:t> executable in the location of your choice and add that location to your path</a:t>
            </a:r>
          </a:p>
          <a:p>
            <a:r>
              <a:rPr lang="en-US" sz="2400" b="1" dirty="0"/>
              <a:t>Or</a:t>
            </a:r>
            <a:r>
              <a:rPr lang="en-US" sz="2400" dirty="0"/>
              <a:t> put the driver in your project, same directory as </a:t>
            </a:r>
            <a:r>
              <a:rPr lang="en-US" sz="2400" dirty="0" err="1"/>
              <a:t>manage.py</a:t>
            </a:r>
            <a:r>
              <a:rPr lang="en-US" sz="2400" dirty="0"/>
              <a:t>, and </a:t>
            </a:r>
            <a:r>
              <a:rPr lang="en-US" sz="2400" dirty="0" err="1"/>
              <a:t>gitignore</a:t>
            </a:r>
            <a:r>
              <a:rPr lang="en-US" sz="2400" dirty="0"/>
              <a:t> it</a:t>
            </a:r>
          </a:p>
          <a:p>
            <a:r>
              <a:rPr lang="en-US" sz="2400" dirty="0"/>
              <a:t>I'm assuming you are using Chrome. Substitute Firefox if you prefer </a:t>
            </a:r>
          </a:p>
        </p:txBody>
      </p:sp>
    </p:spTree>
    <p:extLst>
      <p:ext uri="{BB962C8B-B14F-4D97-AF65-F5344CB8AC3E}">
        <p14:creationId xmlns:p14="http://schemas.microsoft.com/office/powerpoint/2010/main" val="26109722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3B92E34-7F62-B04B-913F-D8B5F9B35415}"/>
              </a:ext>
            </a:extLst>
          </p:cNvPr>
          <p:cNvSpPr txBox="1"/>
          <p:nvPr/>
        </p:nvSpPr>
        <p:spPr>
          <a:xfrm>
            <a:off x="6580094" y="3478306"/>
            <a:ext cx="2106706" cy="2308324"/>
          </a:xfrm>
          <a:prstGeom prst="rect">
            <a:avLst/>
          </a:prstGeom>
          <a:noFill/>
        </p:spPr>
        <p:txBody>
          <a:bodyPr wrap="square" rtlCol="0">
            <a:spAutoFit/>
          </a:bodyPr>
          <a:lstStyle/>
          <a:p>
            <a:r>
              <a:rPr lang="en-US" sz="2400" dirty="0"/>
              <a:t>Open home page, check "Travel Wishlist" is in the page title, close browser. </a:t>
            </a:r>
          </a:p>
        </p:txBody>
      </p:sp>
      <p:sp>
        <p:nvSpPr>
          <p:cNvPr id="2" name="Title 1"/>
          <p:cNvSpPr>
            <a:spLocks noGrp="1"/>
          </p:cNvSpPr>
          <p:nvPr>
            <p:ph type="title"/>
          </p:nvPr>
        </p:nvSpPr>
        <p:spPr>
          <a:xfrm>
            <a:off x="5827058" y="197224"/>
            <a:ext cx="3316942" cy="824752"/>
          </a:xfrm>
          <a:solidFill>
            <a:schemeClr val="bg1"/>
          </a:solidFill>
          <a:ln>
            <a:solidFill>
              <a:schemeClr val="bg1">
                <a:lumMod val="65000"/>
              </a:schemeClr>
            </a:solidFill>
          </a:ln>
        </p:spPr>
        <p:txBody>
          <a:bodyPr>
            <a:noAutofit/>
          </a:bodyPr>
          <a:lstStyle/>
          <a:p>
            <a:r>
              <a:rPr lang="en-US" sz="2800" dirty="0" err="1"/>
              <a:t>functional_tests.py</a:t>
            </a:r>
            <a:endParaRPr lang="en-US" sz="2800" dirty="0"/>
          </a:p>
        </p:txBody>
      </p:sp>
      <p:pic>
        <p:nvPicPr>
          <p:cNvPr id="5" name="Picture 4">
            <a:extLst>
              <a:ext uri="{FF2B5EF4-FFF2-40B4-BE49-F238E27FC236}">
                <a16:creationId xmlns:a16="http://schemas.microsoft.com/office/drawing/2014/main" id="{CDF0F25C-7083-DF4F-BF4E-E0EB29186EE7}"/>
              </a:ext>
            </a:extLst>
          </p:cNvPr>
          <p:cNvPicPr>
            <a:picLocks noChangeAspect="1"/>
          </p:cNvPicPr>
          <p:nvPr/>
        </p:nvPicPr>
        <p:blipFill>
          <a:blip r:embed="rId2"/>
          <a:stretch>
            <a:fillRect/>
          </a:stretch>
        </p:blipFill>
        <p:spPr>
          <a:xfrm>
            <a:off x="-1" y="0"/>
            <a:ext cx="6353735" cy="6858000"/>
          </a:xfrm>
          <a:prstGeom prst="rect">
            <a:avLst/>
          </a:prstGeom>
        </p:spPr>
      </p:pic>
    </p:spTree>
    <p:extLst>
      <p:ext uri="{BB962C8B-B14F-4D97-AF65-F5344CB8AC3E}">
        <p14:creationId xmlns:p14="http://schemas.microsoft.com/office/powerpoint/2010/main" val="34742344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functional tests</a:t>
            </a:r>
          </a:p>
        </p:txBody>
      </p:sp>
      <p:sp>
        <p:nvSpPr>
          <p:cNvPr id="3" name="Content Placeholder 2"/>
          <p:cNvSpPr>
            <a:spLocks noGrp="1"/>
          </p:cNvSpPr>
          <p:nvPr>
            <p:ph idx="1"/>
          </p:nvPr>
        </p:nvSpPr>
        <p:spPr>
          <a:xfrm>
            <a:off x="220878" y="1600200"/>
            <a:ext cx="8807506" cy="4525963"/>
          </a:xfrm>
        </p:spPr>
        <p:txBody>
          <a:bodyPr/>
          <a:lstStyle/>
          <a:p>
            <a:pPr marL="0" indent="0">
              <a:buNone/>
            </a:pPr>
            <a:r>
              <a:rPr lang="en-US" sz="2200" b="1" dirty="0">
                <a:latin typeface="Consolas"/>
                <a:cs typeface="Consolas"/>
              </a:rPr>
              <a:t>python </a:t>
            </a:r>
            <a:r>
              <a:rPr lang="en-US" sz="2200" b="1" dirty="0" err="1">
                <a:latin typeface="Consolas"/>
                <a:cs typeface="Consolas"/>
              </a:rPr>
              <a:t>manage.py</a:t>
            </a:r>
            <a:r>
              <a:rPr lang="en-US" sz="2200" b="1" dirty="0">
                <a:latin typeface="Consolas"/>
                <a:cs typeface="Consolas"/>
              </a:rPr>
              <a:t> test </a:t>
            </a:r>
            <a:r>
              <a:rPr lang="en-US" sz="2200" b="1" dirty="0" err="1">
                <a:latin typeface="Consolas"/>
                <a:cs typeface="Consolas"/>
              </a:rPr>
              <a:t>travel_wishlist.functional_tests</a:t>
            </a:r>
            <a:endParaRPr lang="en-US" sz="2200" b="1" dirty="0"/>
          </a:p>
          <a:p>
            <a:pPr marL="0" indent="0">
              <a:buNone/>
            </a:pPr>
            <a:endParaRPr lang="en-US" dirty="0"/>
          </a:p>
        </p:txBody>
      </p:sp>
      <p:sp>
        <p:nvSpPr>
          <p:cNvPr id="6" name="TextBox 5">
            <a:extLst>
              <a:ext uri="{FF2B5EF4-FFF2-40B4-BE49-F238E27FC236}">
                <a16:creationId xmlns:a16="http://schemas.microsoft.com/office/drawing/2014/main" id="{C7A180BA-8CEA-0E4B-AAF4-B51056F553C0}"/>
              </a:ext>
            </a:extLst>
          </p:cNvPr>
          <p:cNvSpPr txBox="1"/>
          <p:nvPr/>
        </p:nvSpPr>
        <p:spPr>
          <a:xfrm>
            <a:off x="604034" y="5080365"/>
            <a:ext cx="8041194" cy="1569660"/>
          </a:xfrm>
          <a:prstGeom prst="rect">
            <a:avLst/>
          </a:prstGeom>
          <a:noFill/>
          <a:ln>
            <a:noFill/>
          </a:ln>
        </p:spPr>
        <p:txBody>
          <a:bodyPr wrap="square" rtlCol="0">
            <a:spAutoFit/>
          </a:bodyPr>
          <a:lstStyle/>
          <a:p>
            <a:r>
              <a:rPr lang="en-US" sz="2400" dirty="0"/>
              <a:t>Notice that functional tests are </a:t>
            </a:r>
            <a:r>
              <a:rPr lang="en-US" sz="2400" b="1" dirty="0"/>
              <a:t>much</a:t>
            </a:r>
            <a:r>
              <a:rPr lang="en-US" sz="2400" dirty="0"/>
              <a:t> slower than unit tests</a:t>
            </a:r>
          </a:p>
          <a:p>
            <a:r>
              <a:rPr lang="en-US" sz="2400" dirty="0"/>
              <a:t>Also a real browser opens to display your page, Selenium interacts with the actual pages</a:t>
            </a:r>
          </a:p>
          <a:p>
            <a:r>
              <a:rPr lang="en-US" sz="2400" dirty="0"/>
              <a:t>So it's more realistic – but also much slower</a:t>
            </a:r>
          </a:p>
        </p:txBody>
      </p:sp>
      <p:pic>
        <p:nvPicPr>
          <p:cNvPr id="4" name="Picture 3">
            <a:extLst>
              <a:ext uri="{FF2B5EF4-FFF2-40B4-BE49-F238E27FC236}">
                <a16:creationId xmlns:a16="http://schemas.microsoft.com/office/drawing/2014/main" id="{B62B6FC6-8EAB-B749-96CE-E8D5CA7FB27C}"/>
              </a:ext>
            </a:extLst>
          </p:cNvPr>
          <p:cNvPicPr>
            <a:picLocks noChangeAspect="1"/>
          </p:cNvPicPr>
          <p:nvPr/>
        </p:nvPicPr>
        <p:blipFill>
          <a:blip r:embed="rId2"/>
          <a:stretch>
            <a:fillRect/>
          </a:stretch>
        </p:blipFill>
        <p:spPr>
          <a:xfrm>
            <a:off x="914560" y="2368733"/>
            <a:ext cx="7349763" cy="2187770"/>
          </a:xfrm>
          <a:prstGeom prst="rect">
            <a:avLst/>
          </a:prstGeom>
        </p:spPr>
      </p:pic>
    </p:spTree>
    <p:extLst>
      <p:ext uri="{BB962C8B-B14F-4D97-AF65-F5344CB8AC3E}">
        <p14:creationId xmlns:p14="http://schemas.microsoft.com/office/powerpoint/2010/main" val="940914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 Frameworks</a:t>
            </a:r>
          </a:p>
        </p:txBody>
      </p:sp>
      <p:sp>
        <p:nvSpPr>
          <p:cNvPr id="3" name="Content Placeholder 2"/>
          <p:cNvSpPr>
            <a:spLocks noGrp="1"/>
          </p:cNvSpPr>
          <p:nvPr>
            <p:ph idx="1"/>
          </p:nvPr>
        </p:nvSpPr>
        <p:spPr>
          <a:xfrm>
            <a:off x="457200" y="1600200"/>
            <a:ext cx="8229600" cy="5012230"/>
          </a:xfrm>
        </p:spPr>
        <p:txBody>
          <a:bodyPr>
            <a:normAutofit fontScale="77500" lnSpcReduction="20000"/>
          </a:bodyPr>
          <a:lstStyle/>
          <a:p>
            <a:r>
              <a:rPr lang="en-US" dirty="0"/>
              <a:t>Creating web sites tend to involve similar tasks</a:t>
            </a:r>
          </a:p>
          <a:p>
            <a:pPr lvl="1"/>
            <a:r>
              <a:rPr lang="en-US" dirty="0"/>
              <a:t>Fetching info from database and displaying in web page</a:t>
            </a:r>
          </a:p>
          <a:p>
            <a:pPr lvl="1"/>
            <a:r>
              <a:rPr lang="en-US" dirty="0"/>
              <a:t>Handling form input</a:t>
            </a:r>
          </a:p>
          <a:p>
            <a:pPr lvl="1"/>
            <a:r>
              <a:rPr lang="en-US" dirty="0"/>
              <a:t>Authentication</a:t>
            </a:r>
          </a:p>
          <a:p>
            <a:pPr lvl="1"/>
            <a:r>
              <a:rPr lang="en-US" dirty="0"/>
              <a:t>Sessions</a:t>
            </a:r>
          </a:p>
          <a:p>
            <a:pPr lvl="1"/>
            <a:r>
              <a:rPr lang="en-US" dirty="0"/>
              <a:t>Security/SSL</a:t>
            </a:r>
          </a:p>
          <a:p>
            <a:pPr lvl="1"/>
            <a:r>
              <a:rPr lang="en-US" dirty="0"/>
              <a:t>Internationalization</a:t>
            </a:r>
          </a:p>
          <a:p>
            <a:pPr lvl="1"/>
            <a:r>
              <a:rPr lang="en-US" dirty="0"/>
              <a:t>Testing</a:t>
            </a:r>
          </a:p>
          <a:p>
            <a:pPr lvl="1"/>
            <a:r>
              <a:rPr lang="en-US" dirty="0"/>
              <a:t>many others…..</a:t>
            </a:r>
          </a:p>
          <a:p>
            <a:endParaRPr lang="en-US" dirty="0"/>
          </a:p>
          <a:p>
            <a:r>
              <a:rPr lang="en-US" dirty="0"/>
              <a:t>Web application frameworks provide libraries to help with common tasks encountered when building websites</a:t>
            </a:r>
          </a:p>
          <a:p>
            <a:r>
              <a:rPr lang="en-US" dirty="0"/>
              <a:t>So, you can build your app using a web application framework</a:t>
            </a:r>
          </a:p>
        </p:txBody>
      </p:sp>
    </p:spTree>
    <p:extLst>
      <p:ext uri="{BB962C8B-B14F-4D97-AF65-F5344CB8AC3E}">
        <p14:creationId xmlns:p14="http://schemas.microsoft.com/office/powerpoint/2010/main" val="39066794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1" y="274638"/>
            <a:ext cx="8843057" cy="1143000"/>
          </a:xfrm>
        </p:spPr>
        <p:txBody>
          <a:bodyPr>
            <a:normAutofit fontScale="90000"/>
          </a:bodyPr>
          <a:lstStyle/>
          <a:p>
            <a:r>
              <a:rPr lang="en-US" dirty="0"/>
              <a:t>More functional tests: adding a new place</a:t>
            </a:r>
          </a:p>
        </p:txBody>
      </p:sp>
      <p:sp>
        <p:nvSpPr>
          <p:cNvPr id="3" name="Content Placeholder 2"/>
          <p:cNvSpPr>
            <a:spLocks noGrp="1"/>
          </p:cNvSpPr>
          <p:nvPr>
            <p:ph idx="1"/>
          </p:nvPr>
        </p:nvSpPr>
        <p:spPr/>
        <p:txBody>
          <a:bodyPr/>
          <a:lstStyle/>
          <a:p>
            <a:r>
              <a:rPr lang="en-US" dirty="0"/>
              <a:t>How can we identify the correct button to click on the page? </a:t>
            </a:r>
          </a:p>
          <a:p>
            <a:r>
              <a:rPr lang="en-US" dirty="0"/>
              <a:t>Selenium provides methods to select elements by name, id, class</a:t>
            </a:r>
          </a:p>
          <a:p>
            <a:r>
              <a:rPr lang="en-US" dirty="0"/>
              <a:t>Let's add some id attributes to the HTML elements to the </a:t>
            </a:r>
            <a:r>
              <a:rPr lang="en-US" dirty="0" err="1"/>
              <a:t>wishlist.html</a:t>
            </a:r>
            <a:r>
              <a:rPr lang="en-US" dirty="0"/>
              <a:t> page, so it's easier to find them with Selenium</a:t>
            </a:r>
          </a:p>
          <a:p>
            <a:r>
              <a:rPr lang="en-US" dirty="0"/>
              <a:t>Next slide -&gt;</a:t>
            </a:r>
          </a:p>
        </p:txBody>
      </p:sp>
    </p:spTree>
    <p:extLst>
      <p:ext uri="{BB962C8B-B14F-4D97-AF65-F5344CB8AC3E}">
        <p14:creationId xmlns:p14="http://schemas.microsoft.com/office/powerpoint/2010/main" val="42726228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C0A239-7AD0-4347-8E52-723728693AB5}"/>
              </a:ext>
            </a:extLst>
          </p:cNvPr>
          <p:cNvPicPr>
            <a:picLocks noChangeAspect="1"/>
          </p:cNvPicPr>
          <p:nvPr/>
        </p:nvPicPr>
        <p:blipFill>
          <a:blip r:embed="rId2"/>
          <a:stretch>
            <a:fillRect/>
          </a:stretch>
        </p:blipFill>
        <p:spPr>
          <a:xfrm>
            <a:off x="212128" y="0"/>
            <a:ext cx="7631723" cy="6858000"/>
          </a:xfrm>
          <a:prstGeom prst="rect">
            <a:avLst/>
          </a:prstGeom>
        </p:spPr>
      </p:pic>
      <p:sp>
        <p:nvSpPr>
          <p:cNvPr id="2" name="Title 1"/>
          <p:cNvSpPr>
            <a:spLocks noGrp="1"/>
          </p:cNvSpPr>
          <p:nvPr>
            <p:ph type="title"/>
          </p:nvPr>
        </p:nvSpPr>
        <p:spPr>
          <a:xfrm>
            <a:off x="5827059" y="274638"/>
            <a:ext cx="3092823" cy="1143000"/>
          </a:xfrm>
          <a:solidFill>
            <a:schemeClr val="bg1"/>
          </a:solidFill>
          <a:ln>
            <a:solidFill>
              <a:schemeClr val="tx1"/>
            </a:solidFill>
          </a:ln>
        </p:spPr>
        <p:txBody>
          <a:bodyPr>
            <a:normAutofit/>
          </a:bodyPr>
          <a:lstStyle/>
          <a:p>
            <a:r>
              <a:rPr lang="en-US" dirty="0" err="1"/>
              <a:t>wishlist.html</a:t>
            </a:r>
            <a:endParaRPr lang="en-US" dirty="0"/>
          </a:p>
        </p:txBody>
      </p:sp>
      <p:cxnSp>
        <p:nvCxnSpPr>
          <p:cNvPr id="6" name="Straight Arrow Connector 5"/>
          <p:cNvCxnSpPr>
            <a:cxnSpLocks/>
          </p:cNvCxnSpPr>
          <p:nvPr/>
        </p:nvCxnSpPr>
        <p:spPr>
          <a:xfrm flipH="1" flipV="1">
            <a:off x="2520395" y="2039502"/>
            <a:ext cx="722169" cy="1550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4788976" y="4670372"/>
            <a:ext cx="4130906" cy="2009005"/>
          </a:xfrm>
          <a:solidFill>
            <a:schemeClr val="bg1"/>
          </a:solidFill>
          <a:ln>
            <a:solidFill>
              <a:schemeClr val="tx1"/>
            </a:solidFill>
          </a:ln>
        </p:spPr>
        <p:txBody>
          <a:bodyPr>
            <a:normAutofit fontScale="77500" lnSpcReduction="20000"/>
          </a:bodyPr>
          <a:lstStyle/>
          <a:p>
            <a:r>
              <a:rPr lang="en-US" dirty="0"/>
              <a:t>Add id attribute to visited buttons, and place name span </a:t>
            </a:r>
          </a:p>
          <a:p>
            <a:r>
              <a:rPr lang="en-US" dirty="0"/>
              <a:t>Can use template syntax to create a different id for each of the </a:t>
            </a:r>
            <a:r>
              <a:rPr lang="en-US" i="1" dirty="0"/>
              <a:t>Visited!</a:t>
            </a:r>
            <a:r>
              <a:rPr lang="en-US" dirty="0"/>
              <a:t> buttons</a:t>
            </a:r>
          </a:p>
        </p:txBody>
      </p:sp>
      <p:cxnSp>
        <p:nvCxnSpPr>
          <p:cNvPr id="8" name="Straight Arrow Connector 7"/>
          <p:cNvCxnSpPr/>
          <p:nvPr/>
        </p:nvCxnSpPr>
        <p:spPr>
          <a:xfrm flipH="1" flipV="1">
            <a:off x="3579402" y="4577775"/>
            <a:ext cx="579717" cy="44524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cxnSpLocks/>
          </p:cNvCxnSpPr>
          <p:nvPr/>
        </p:nvCxnSpPr>
        <p:spPr>
          <a:xfrm flipH="1">
            <a:off x="3956033" y="2835797"/>
            <a:ext cx="578778" cy="32449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Content Placeholder 2">
            <a:extLst>
              <a:ext uri="{FF2B5EF4-FFF2-40B4-BE49-F238E27FC236}">
                <a16:creationId xmlns:a16="http://schemas.microsoft.com/office/drawing/2014/main" id="{1BD9855B-57C8-274D-A6D1-E65EFF712059}"/>
              </a:ext>
            </a:extLst>
          </p:cNvPr>
          <p:cNvSpPr txBox="1">
            <a:spLocks/>
          </p:cNvSpPr>
          <p:nvPr/>
        </p:nvSpPr>
        <p:spPr>
          <a:xfrm>
            <a:off x="3242564" y="2039502"/>
            <a:ext cx="2584495" cy="310159"/>
          </a:xfrm>
          <a:prstGeom prst="rect">
            <a:avLst/>
          </a:prstGeom>
          <a:solidFill>
            <a:schemeClr val="bg1"/>
          </a:solidFill>
          <a:ln>
            <a:solidFill>
              <a:schemeClr val="tx1"/>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Verify you already have this id</a:t>
            </a:r>
          </a:p>
        </p:txBody>
      </p:sp>
    </p:spTree>
    <p:extLst>
      <p:ext uri="{BB962C8B-B14F-4D97-AF65-F5344CB8AC3E}">
        <p14:creationId xmlns:p14="http://schemas.microsoft.com/office/powerpoint/2010/main" val="8293560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70F1B4-A097-DD43-BE5F-BF2913D3ED76}"/>
              </a:ext>
            </a:extLst>
          </p:cNvPr>
          <p:cNvPicPr>
            <a:picLocks noChangeAspect="1"/>
          </p:cNvPicPr>
          <p:nvPr/>
        </p:nvPicPr>
        <p:blipFill>
          <a:blip r:embed="rId2"/>
          <a:stretch>
            <a:fillRect/>
          </a:stretch>
        </p:blipFill>
        <p:spPr>
          <a:xfrm>
            <a:off x="0" y="140368"/>
            <a:ext cx="9144000" cy="6577263"/>
          </a:xfrm>
          <a:prstGeom prst="rect">
            <a:avLst/>
          </a:prstGeom>
        </p:spPr>
      </p:pic>
      <p:sp>
        <p:nvSpPr>
          <p:cNvPr id="2" name="Title 1"/>
          <p:cNvSpPr>
            <a:spLocks noGrp="1"/>
          </p:cNvSpPr>
          <p:nvPr>
            <p:ph type="title"/>
          </p:nvPr>
        </p:nvSpPr>
        <p:spPr>
          <a:xfrm>
            <a:off x="3510280" y="527064"/>
            <a:ext cx="5633720" cy="783771"/>
          </a:xfrm>
          <a:solidFill>
            <a:srgbClr val="FFFFFF"/>
          </a:solidFill>
          <a:ln>
            <a:noFill/>
          </a:ln>
        </p:spPr>
        <p:txBody>
          <a:bodyPr>
            <a:normAutofit/>
          </a:bodyPr>
          <a:lstStyle/>
          <a:p>
            <a:r>
              <a:rPr lang="en-US" dirty="0" err="1"/>
              <a:t>functional_tests.py</a:t>
            </a:r>
            <a:endParaRPr lang="en-US" dirty="0"/>
          </a:p>
        </p:txBody>
      </p:sp>
      <p:sp>
        <p:nvSpPr>
          <p:cNvPr id="3" name="Content Placeholder 2"/>
          <p:cNvSpPr>
            <a:spLocks noGrp="1"/>
          </p:cNvSpPr>
          <p:nvPr>
            <p:ph idx="1"/>
          </p:nvPr>
        </p:nvSpPr>
        <p:spPr>
          <a:xfrm>
            <a:off x="6559176" y="1600201"/>
            <a:ext cx="2127624" cy="1421968"/>
          </a:xfrm>
          <a:solidFill>
            <a:srgbClr val="FFFFFF"/>
          </a:solidFill>
        </p:spPr>
        <p:txBody>
          <a:bodyPr>
            <a:normAutofit fontScale="85000" lnSpcReduction="20000"/>
          </a:bodyPr>
          <a:lstStyle/>
          <a:p>
            <a:pPr marL="0" indent="0">
              <a:buNone/>
            </a:pPr>
            <a:r>
              <a:rPr lang="en-US" dirty="0"/>
              <a:t>Add a new test class and run - should pass</a:t>
            </a:r>
          </a:p>
        </p:txBody>
      </p:sp>
    </p:spTree>
    <p:extLst>
      <p:ext uri="{BB962C8B-B14F-4D97-AF65-F5344CB8AC3E}">
        <p14:creationId xmlns:p14="http://schemas.microsoft.com/office/powerpoint/2010/main" val="2261698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78993-B80B-0645-B5CF-21F320E71716}"/>
              </a:ext>
            </a:extLst>
          </p:cNvPr>
          <p:cNvSpPr>
            <a:spLocks noGrp="1"/>
          </p:cNvSpPr>
          <p:nvPr>
            <p:ph type="title"/>
          </p:nvPr>
        </p:nvSpPr>
        <p:spPr>
          <a:xfrm>
            <a:off x="216977" y="274638"/>
            <a:ext cx="8787538" cy="1143000"/>
          </a:xfrm>
        </p:spPr>
        <p:txBody>
          <a:bodyPr>
            <a:normAutofit fontScale="90000"/>
          </a:bodyPr>
          <a:lstStyle/>
          <a:p>
            <a:r>
              <a:rPr lang="en-US" dirty="0"/>
              <a:t>Functional tests vs integration/unit tests</a:t>
            </a:r>
          </a:p>
        </p:txBody>
      </p:sp>
      <p:sp>
        <p:nvSpPr>
          <p:cNvPr id="4" name="Text Placeholder 3">
            <a:extLst>
              <a:ext uri="{FF2B5EF4-FFF2-40B4-BE49-F238E27FC236}">
                <a16:creationId xmlns:a16="http://schemas.microsoft.com/office/drawing/2014/main" id="{CB718C91-3A9D-5542-BF96-88A448EC8209}"/>
              </a:ext>
            </a:extLst>
          </p:cNvPr>
          <p:cNvSpPr>
            <a:spLocks noGrp="1"/>
          </p:cNvSpPr>
          <p:nvPr>
            <p:ph type="body" idx="1"/>
          </p:nvPr>
        </p:nvSpPr>
        <p:spPr>
          <a:xfrm>
            <a:off x="457200" y="1216013"/>
            <a:ext cx="4040188" cy="639762"/>
          </a:xfrm>
        </p:spPr>
        <p:txBody>
          <a:bodyPr/>
          <a:lstStyle/>
          <a:p>
            <a:r>
              <a:rPr lang="en-US" dirty="0"/>
              <a:t>Functional</a:t>
            </a:r>
          </a:p>
        </p:txBody>
      </p:sp>
      <p:sp>
        <p:nvSpPr>
          <p:cNvPr id="5" name="Content Placeholder 4">
            <a:extLst>
              <a:ext uri="{FF2B5EF4-FFF2-40B4-BE49-F238E27FC236}">
                <a16:creationId xmlns:a16="http://schemas.microsoft.com/office/drawing/2014/main" id="{EDB82697-819E-AA4C-A665-569D93B44A50}"/>
              </a:ext>
            </a:extLst>
          </p:cNvPr>
          <p:cNvSpPr>
            <a:spLocks noGrp="1"/>
          </p:cNvSpPr>
          <p:nvPr>
            <p:ph sz="half" idx="2"/>
          </p:nvPr>
        </p:nvSpPr>
        <p:spPr>
          <a:xfrm>
            <a:off x="457200" y="1940629"/>
            <a:ext cx="4040188" cy="3951288"/>
          </a:xfrm>
        </p:spPr>
        <p:txBody>
          <a:bodyPr>
            <a:normAutofit fontScale="85000" lnSpcReduction="10000"/>
          </a:bodyPr>
          <a:lstStyle/>
          <a:p>
            <a:r>
              <a:rPr lang="en-US" dirty="0"/>
              <a:t>Much slower</a:t>
            </a:r>
          </a:p>
          <a:p>
            <a:r>
              <a:rPr lang="en-US" dirty="0"/>
              <a:t>Much more realistic</a:t>
            </a:r>
          </a:p>
          <a:p>
            <a:r>
              <a:rPr lang="en-US" dirty="0"/>
              <a:t>Can't check details of how a request was performed, e.g. if a page seems to update correctly, there's other backend tasks that may not have worked correctly </a:t>
            </a:r>
          </a:p>
          <a:p>
            <a:pPr lvl="1"/>
            <a:r>
              <a:rPr lang="en-US" dirty="0"/>
              <a:t>For example, if a user updates their profile picture, the old image should be deleted. A functional test can check that the picture has changed, but can't check that the old picture was deleted.</a:t>
            </a:r>
          </a:p>
        </p:txBody>
      </p:sp>
      <p:sp>
        <p:nvSpPr>
          <p:cNvPr id="6" name="Text Placeholder 5">
            <a:extLst>
              <a:ext uri="{FF2B5EF4-FFF2-40B4-BE49-F238E27FC236}">
                <a16:creationId xmlns:a16="http://schemas.microsoft.com/office/drawing/2014/main" id="{580F6ABF-0CF2-4448-92BF-816A728131CB}"/>
              </a:ext>
            </a:extLst>
          </p:cNvPr>
          <p:cNvSpPr>
            <a:spLocks noGrp="1"/>
          </p:cNvSpPr>
          <p:nvPr>
            <p:ph type="body" sz="quarter" idx="3"/>
          </p:nvPr>
        </p:nvSpPr>
        <p:spPr>
          <a:xfrm>
            <a:off x="4645025" y="1217709"/>
            <a:ext cx="4041775" cy="639762"/>
          </a:xfrm>
        </p:spPr>
        <p:txBody>
          <a:bodyPr/>
          <a:lstStyle/>
          <a:p>
            <a:r>
              <a:rPr lang="en-US" dirty="0"/>
              <a:t>Unit/Integration</a:t>
            </a:r>
          </a:p>
        </p:txBody>
      </p:sp>
      <p:sp>
        <p:nvSpPr>
          <p:cNvPr id="7" name="Content Placeholder 6">
            <a:extLst>
              <a:ext uri="{FF2B5EF4-FFF2-40B4-BE49-F238E27FC236}">
                <a16:creationId xmlns:a16="http://schemas.microsoft.com/office/drawing/2014/main" id="{3DE73F36-70B5-614C-A78B-B346A053C73B}"/>
              </a:ext>
            </a:extLst>
          </p:cNvPr>
          <p:cNvSpPr>
            <a:spLocks noGrp="1"/>
          </p:cNvSpPr>
          <p:nvPr>
            <p:ph sz="quarter" idx="4"/>
          </p:nvPr>
        </p:nvSpPr>
        <p:spPr>
          <a:xfrm>
            <a:off x="4645025" y="1940629"/>
            <a:ext cx="4041775" cy="3951288"/>
          </a:xfrm>
        </p:spPr>
        <p:txBody>
          <a:bodyPr>
            <a:normAutofit fontScale="85000" lnSpcReduction="10000"/>
          </a:bodyPr>
          <a:lstStyle/>
          <a:p>
            <a:r>
              <a:rPr lang="en-US" dirty="0"/>
              <a:t>Faster</a:t>
            </a:r>
          </a:p>
          <a:p>
            <a:r>
              <a:rPr lang="en-US" dirty="0"/>
              <a:t>Less realistic - only checking server code, not what the user will actually see in the site</a:t>
            </a:r>
          </a:p>
          <a:p>
            <a:r>
              <a:rPr lang="en-US" dirty="0"/>
              <a:t>Can check under-the-hood </a:t>
            </a:r>
          </a:p>
          <a:p>
            <a:pPr lvl="1"/>
            <a:r>
              <a:rPr lang="en-US" dirty="0"/>
              <a:t>For example, was the database modified correctly? </a:t>
            </a:r>
          </a:p>
          <a:p>
            <a:pPr lvl="1"/>
            <a:r>
              <a:rPr lang="en-US" dirty="0"/>
              <a:t>Was the old profile picture file removed?</a:t>
            </a:r>
          </a:p>
        </p:txBody>
      </p:sp>
      <p:sp>
        <p:nvSpPr>
          <p:cNvPr id="8" name="TextBox 7">
            <a:extLst>
              <a:ext uri="{FF2B5EF4-FFF2-40B4-BE49-F238E27FC236}">
                <a16:creationId xmlns:a16="http://schemas.microsoft.com/office/drawing/2014/main" id="{1C3F1334-2ED9-6649-9799-6B66DC88FE5C}"/>
              </a:ext>
            </a:extLst>
          </p:cNvPr>
          <p:cNvSpPr txBox="1"/>
          <p:nvPr/>
        </p:nvSpPr>
        <p:spPr>
          <a:xfrm>
            <a:off x="216976" y="5657671"/>
            <a:ext cx="8787539" cy="1200329"/>
          </a:xfrm>
          <a:prstGeom prst="rect">
            <a:avLst/>
          </a:prstGeom>
          <a:noFill/>
          <a:ln>
            <a:solidFill>
              <a:schemeClr val="tx1"/>
            </a:solidFill>
          </a:ln>
        </p:spPr>
        <p:txBody>
          <a:bodyPr wrap="square" rtlCol="0">
            <a:spAutoFit/>
          </a:bodyPr>
          <a:lstStyle/>
          <a:p>
            <a:r>
              <a:rPr lang="en-US" dirty="0"/>
              <a:t>So, you need both types of tests to check your site from </a:t>
            </a:r>
            <a:r>
              <a:rPr lang="en-US"/>
              <a:t>different perspectives.</a:t>
            </a:r>
            <a:endParaRPr lang="en-US" dirty="0"/>
          </a:p>
          <a:p>
            <a:r>
              <a:rPr lang="en-US" dirty="0"/>
              <a:t>Continuous integration systems may run unit tests often but functional tests less frequently, or run only a subset of the most critical. For example, a shopping site would run functional tests on the purchasing flow frequently, but maybe not the user product review feature</a:t>
            </a:r>
          </a:p>
        </p:txBody>
      </p:sp>
    </p:spTree>
    <p:extLst>
      <p:ext uri="{BB962C8B-B14F-4D97-AF65-F5344CB8AC3E}">
        <p14:creationId xmlns:p14="http://schemas.microsoft.com/office/powerpoint/2010/main" val="21377280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code at</a:t>
            </a:r>
          </a:p>
        </p:txBody>
      </p:sp>
      <p:sp>
        <p:nvSpPr>
          <p:cNvPr id="3" name="Content Placeholder 2"/>
          <p:cNvSpPr>
            <a:spLocks noGrp="1"/>
          </p:cNvSpPr>
          <p:nvPr>
            <p:ph idx="1"/>
          </p:nvPr>
        </p:nvSpPr>
        <p:spPr/>
        <p:txBody>
          <a:bodyPr/>
          <a:lstStyle/>
          <a:p>
            <a:r>
              <a:rPr lang="en-US" sz="2800" dirty="0">
                <a:hlinkClick r:id="rId2"/>
              </a:rPr>
              <a:t>https://github.com/claraj/django_travel_wishlist</a:t>
            </a:r>
            <a:r>
              <a:rPr lang="en-US" sz="2800" dirty="0"/>
              <a:t>   </a:t>
            </a:r>
          </a:p>
          <a:p>
            <a:endParaRPr lang="en-US" sz="2800" dirty="0"/>
          </a:p>
          <a:p>
            <a:r>
              <a:rPr lang="en-US" dirty="0"/>
              <a:t>Including more unit tests, and more functional tests</a:t>
            </a:r>
          </a:p>
          <a:p>
            <a:endParaRPr lang="en-US" dirty="0"/>
          </a:p>
        </p:txBody>
      </p:sp>
    </p:spTree>
    <p:extLst>
      <p:ext uri="{BB962C8B-B14F-4D97-AF65-F5344CB8AC3E}">
        <p14:creationId xmlns:p14="http://schemas.microsoft.com/office/powerpoint/2010/main" val="1789980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A168-9DF2-0243-A51D-164C8E4F1225}"/>
              </a:ext>
            </a:extLst>
          </p:cNvPr>
          <p:cNvSpPr>
            <a:spLocks noGrp="1"/>
          </p:cNvSpPr>
          <p:nvPr>
            <p:ph type="title"/>
          </p:nvPr>
        </p:nvSpPr>
        <p:spPr/>
        <p:txBody>
          <a:bodyPr/>
          <a:lstStyle/>
          <a:p>
            <a:r>
              <a:rPr lang="en-US" dirty="0"/>
              <a:t>Next classes</a:t>
            </a:r>
          </a:p>
        </p:txBody>
      </p:sp>
      <p:sp>
        <p:nvSpPr>
          <p:cNvPr id="3" name="Content Placeholder 2">
            <a:extLst>
              <a:ext uri="{FF2B5EF4-FFF2-40B4-BE49-F238E27FC236}">
                <a16:creationId xmlns:a16="http://schemas.microsoft.com/office/drawing/2014/main" id="{8B2A8688-7C01-8542-B0D2-7412DCEDB862}"/>
              </a:ext>
            </a:extLst>
          </p:cNvPr>
          <p:cNvSpPr>
            <a:spLocks noGrp="1"/>
          </p:cNvSpPr>
          <p:nvPr>
            <p:ph idx="1"/>
          </p:nvPr>
        </p:nvSpPr>
        <p:spPr/>
        <p:txBody>
          <a:bodyPr/>
          <a:lstStyle/>
          <a:p>
            <a:r>
              <a:rPr lang="en-US" dirty="0"/>
              <a:t>Next week: more features </a:t>
            </a:r>
          </a:p>
          <a:p>
            <a:pPr lvl="1"/>
            <a:r>
              <a:rPr lang="en-US" dirty="0"/>
              <a:t>deleting places</a:t>
            </a:r>
          </a:p>
          <a:p>
            <a:pPr lvl="1"/>
            <a:r>
              <a:rPr lang="en-US" dirty="0"/>
              <a:t>More info </a:t>
            </a:r>
            <a:r>
              <a:rPr lang="en-US"/>
              <a:t>on places: </a:t>
            </a:r>
            <a:r>
              <a:rPr lang="en-US" dirty="0"/>
              <a:t>uploading photo for visited places, saving date visited, notes on a place</a:t>
            </a:r>
          </a:p>
          <a:p>
            <a:endParaRPr lang="en-US" dirty="0"/>
          </a:p>
          <a:p>
            <a:r>
              <a:rPr lang="en-US" dirty="0"/>
              <a:t>And then:</a:t>
            </a:r>
          </a:p>
          <a:p>
            <a:pPr lvl="1"/>
            <a:r>
              <a:rPr lang="en-US" dirty="0"/>
              <a:t>Deploying app to Amazon Web Services</a:t>
            </a:r>
          </a:p>
        </p:txBody>
      </p:sp>
    </p:spTree>
    <p:extLst>
      <p:ext uri="{BB962C8B-B14F-4D97-AF65-F5344CB8AC3E}">
        <p14:creationId xmlns:p14="http://schemas.microsoft.com/office/powerpoint/2010/main" val="500174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 Frameworks</a:t>
            </a:r>
          </a:p>
        </p:txBody>
      </p:sp>
      <p:sp>
        <p:nvSpPr>
          <p:cNvPr id="3" name="Content Placeholder 2"/>
          <p:cNvSpPr>
            <a:spLocks noGrp="1"/>
          </p:cNvSpPr>
          <p:nvPr>
            <p:ph idx="1"/>
          </p:nvPr>
        </p:nvSpPr>
        <p:spPr>
          <a:xfrm>
            <a:off x="457200" y="1600200"/>
            <a:ext cx="8229600" cy="4988859"/>
          </a:xfrm>
        </p:spPr>
        <p:txBody>
          <a:bodyPr>
            <a:normAutofit fontScale="92500" lnSpcReduction="10000"/>
          </a:bodyPr>
          <a:lstStyle/>
          <a:p>
            <a:r>
              <a:rPr lang="en-US" dirty="0"/>
              <a:t>Ruby on Rails</a:t>
            </a:r>
          </a:p>
          <a:p>
            <a:r>
              <a:rPr lang="en-US" dirty="0"/>
              <a:t>ASP.NET (C# or Visual Basic)</a:t>
            </a:r>
          </a:p>
          <a:p>
            <a:r>
              <a:rPr lang="en-US" dirty="0" err="1"/>
              <a:t>CakePHP</a:t>
            </a:r>
            <a:r>
              <a:rPr lang="en-US" dirty="0"/>
              <a:t> (PHP)</a:t>
            </a:r>
          </a:p>
          <a:p>
            <a:r>
              <a:rPr lang="en-US" dirty="0"/>
              <a:t>Django, Flask, Pyramid (Python)</a:t>
            </a:r>
          </a:p>
          <a:p>
            <a:r>
              <a:rPr lang="en-US" dirty="0" err="1"/>
              <a:t>JavaServer</a:t>
            </a:r>
            <a:r>
              <a:rPr lang="en-US" dirty="0"/>
              <a:t> Faces, Spring, Struts, Grails, Play (Java)</a:t>
            </a:r>
          </a:p>
          <a:p>
            <a:r>
              <a:rPr lang="en-US" dirty="0"/>
              <a:t>Express, </a:t>
            </a:r>
            <a:r>
              <a:rPr lang="en-US" dirty="0" err="1"/>
              <a:t>Hapi</a:t>
            </a:r>
            <a:r>
              <a:rPr lang="en-US" dirty="0"/>
              <a:t> (JavaScript)</a:t>
            </a:r>
          </a:p>
          <a:p>
            <a:endParaRPr lang="en-US" dirty="0"/>
          </a:p>
          <a:p>
            <a:r>
              <a:rPr lang="en-US" dirty="0"/>
              <a:t>In no particular order; designed for different types of applications. </a:t>
            </a:r>
          </a:p>
          <a:p>
            <a:r>
              <a:rPr lang="en-US" dirty="0"/>
              <a:t>And, MANY others!</a:t>
            </a:r>
          </a:p>
        </p:txBody>
      </p:sp>
    </p:spTree>
    <p:extLst>
      <p:ext uri="{BB962C8B-B14F-4D97-AF65-F5344CB8AC3E}">
        <p14:creationId xmlns:p14="http://schemas.microsoft.com/office/powerpoint/2010/main" val="144760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 Frameworks</a:t>
            </a:r>
          </a:p>
        </p:txBody>
      </p:sp>
      <p:sp>
        <p:nvSpPr>
          <p:cNvPr id="3" name="Content Placeholder 2"/>
          <p:cNvSpPr>
            <a:spLocks noGrp="1"/>
          </p:cNvSpPr>
          <p:nvPr>
            <p:ph idx="1"/>
          </p:nvPr>
        </p:nvSpPr>
        <p:spPr>
          <a:xfrm>
            <a:off x="457200" y="1417638"/>
            <a:ext cx="8229600" cy="1891349"/>
          </a:xfrm>
        </p:spPr>
        <p:txBody>
          <a:bodyPr>
            <a:normAutofit fontScale="77500" lnSpcReduction="20000"/>
          </a:bodyPr>
          <a:lstStyle/>
          <a:p>
            <a:r>
              <a:rPr lang="en-US" dirty="0"/>
              <a:t>Your web application is often created using a web application framework</a:t>
            </a:r>
          </a:p>
          <a:p>
            <a:r>
              <a:rPr lang="en-US" dirty="0"/>
              <a:t>Application runs on your web application server; taking requests from the web server; executes application logic</a:t>
            </a:r>
          </a:p>
          <a:p>
            <a:r>
              <a:rPr lang="en-US" dirty="0"/>
              <a:t>Almost always communicates with a database</a:t>
            </a:r>
          </a:p>
        </p:txBody>
      </p:sp>
      <p:pic>
        <p:nvPicPr>
          <p:cNvPr id="4" name="Picture 3"/>
          <p:cNvPicPr>
            <a:picLocks noChangeAspect="1"/>
          </p:cNvPicPr>
          <p:nvPr/>
        </p:nvPicPr>
        <p:blipFill>
          <a:blip r:embed="rId2"/>
          <a:stretch>
            <a:fillRect/>
          </a:stretch>
        </p:blipFill>
        <p:spPr>
          <a:xfrm>
            <a:off x="2783933" y="3258314"/>
            <a:ext cx="6360067" cy="3366450"/>
          </a:xfrm>
          <a:prstGeom prst="rect">
            <a:avLst/>
          </a:prstGeom>
          <a:ln>
            <a:solidFill>
              <a:srgbClr val="0000FF"/>
            </a:solidFill>
          </a:ln>
        </p:spPr>
      </p:pic>
      <p:sp>
        <p:nvSpPr>
          <p:cNvPr id="5" name="Content Placeholder 2"/>
          <p:cNvSpPr txBox="1">
            <a:spLocks/>
          </p:cNvSpPr>
          <p:nvPr/>
        </p:nvSpPr>
        <p:spPr>
          <a:xfrm>
            <a:off x="457200" y="3491550"/>
            <a:ext cx="2201670" cy="3133214"/>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Web server will serve </a:t>
            </a:r>
          </a:p>
          <a:p>
            <a:pPr lvl="1"/>
            <a:r>
              <a:rPr lang="en-US" dirty="0"/>
              <a:t>static resources</a:t>
            </a:r>
          </a:p>
          <a:p>
            <a:pPr lvl="1"/>
            <a:r>
              <a:rPr lang="en-US" dirty="0"/>
              <a:t>web pages generated by your application</a:t>
            </a:r>
          </a:p>
          <a:p>
            <a:pPr marL="0" indent="0">
              <a:buNone/>
            </a:pPr>
            <a:r>
              <a:rPr lang="en-US" dirty="0"/>
              <a:t>to your clients</a:t>
            </a:r>
          </a:p>
        </p:txBody>
      </p:sp>
      <p:sp>
        <p:nvSpPr>
          <p:cNvPr id="6" name="TextBox 5"/>
          <p:cNvSpPr txBox="1"/>
          <p:nvPr/>
        </p:nvSpPr>
        <p:spPr>
          <a:xfrm>
            <a:off x="158740" y="6624764"/>
            <a:ext cx="8889356" cy="261610"/>
          </a:xfrm>
          <a:prstGeom prst="rect">
            <a:avLst/>
          </a:prstGeom>
          <a:noFill/>
        </p:spPr>
        <p:txBody>
          <a:bodyPr wrap="square" rtlCol="0">
            <a:spAutoFit/>
          </a:bodyPr>
          <a:lstStyle/>
          <a:p>
            <a:r>
              <a:rPr lang="en-US" sz="1050" dirty="0">
                <a:hlinkClick r:id="rId3"/>
              </a:rPr>
              <a:t>http://stackoverflow.com/questions/936197/what-is-the-difference-between-application-server-and-web-server</a:t>
            </a:r>
            <a:r>
              <a:rPr lang="en-US" sz="1050" dirty="0"/>
              <a:t>. Original image from ??</a:t>
            </a:r>
          </a:p>
        </p:txBody>
      </p:sp>
    </p:spTree>
    <p:extLst>
      <p:ext uri="{BB962C8B-B14F-4D97-AF65-F5344CB8AC3E}">
        <p14:creationId xmlns:p14="http://schemas.microsoft.com/office/powerpoint/2010/main" val="3092752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p>
        </p:txBody>
      </p:sp>
      <p:sp>
        <p:nvSpPr>
          <p:cNvPr id="3" name="Content Placeholder 2"/>
          <p:cNvSpPr>
            <a:spLocks noGrp="1"/>
          </p:cNvSpPr>
          <p:nvPr>
            <p:ph idx="1"/>
          </p:nvPr>
        </p:nvSpPr>
        <p:spPr>
          <a:xfrm>
            <a:off x="398583" y="1600200"/>
            <a:ext cx="8537388" cy="4525963"/>
          </a:xfrm>
        </p:spPr>
        <p:txBody>
          <a:bodyPr>
            <a:normAutofit/>
          </a:bodyPr>
          <a:lstStyle/>
          <a:p>
            <a:r>
              <a:rPr lang="en-US" sz="2800" dirty="0"/>
              <a:t>Many web application frameworks use a Model – View – Controller or </a:t>
            </a:r>
            <a:r>
              <a:rPr lang="en-US" sz="2800" b="1" dirty="0"/>
              <a:t>MVC</a:t>
            </a:r>
            <a:r>
              <a:rPr lang="en-US" sz="2800" dirty="0"/>
              <a:t> architecture</a:t>
            </a:r>
          </a:p>
          <a:p>
            <a:r>
              <a:rPr lang="en-US" sz="2800" dirty="0"/>
              <a:t>Model = database</a:t>
            </a:r>
          </a:p>
          <a:p>
            <a:r>
              <a:rPr lang="en-US" sz="2800" dirty="0"/>
              <a:t>View = web pages</a:t>
            </a:r>
          </a:p>
          <a:p>
            <a:r>
              <a:rPr lang="en-US" sz="2800" dirty="0"/>
              <a:t>Controller = </a:t>
            </a:r>
          </a:p>
          <a:p>
            <a:pPr marL="0" indent="0">
              <a:buNone/>
            </a:pPr>
            <a:r>
              <a:rPr lang="en-US" sz="2800" dirty="0"/>
              <a:t>application logic</a:t>
            </a:r>
          </a:p>
          <a:p>
            <a:pPr marL="0" indent="0">
              <a:buNone/>
            </a:pPr>
            <a:endParaRPr lang="en-US" sz="2800" dirty="0"/>
          </a:p>
          <a:p>
            <a:pPr marL="0" indent="0">
              <a:buNone/>
            </a:pPr>
            <a:r>
              <a:rPr lang="en-US" sz="2400" dirty="0"/>
              <a:t>Various derivative/variations </a:t>
            </a:r>
          </a:p>
          <a:p>
            <a:pPr marL="0" indent="0">
              <a:buNone/>
            </a:pPr>
            <a:r>
              <a:rPr lang="en-US" sz="2400" dirty="0"/>
              <a:t>on the MVC architecture</a:t>
            </a:r>
            <a:endParaRPr lang="en-US" sz="2800" dirty="0"/>
          </a:p>
        </p:txBody>
      </p:sp>
      <p:pic>
        <p:nvPicPr>
          <p:cNvPr id="4" name="Picture 3"/>
          <p:cNvPicPr>
            <a:picLocks noChangeAspect="1"/>
          </p:cNvPicPr>
          <p:nvPr/>
        </p:nvPicPr>
        <p:blipFill>
          <a:blip r:embed="rId2"/>
          <a:stretch>
            <a:fillRect/>
          </a:stretch>
        </p:blipFill>
        <p:spPr>
          <a:xfrm>
            <a:off x="4431419" y="2958352"/>
            <a:ext cx="4255381" cy="2813340"/>
          </a:xfrm>
          <a:prstGeom prst="rect">
            <a:avLst/>
          </a:prstGeom>
          <a:ln>
            <a:solidFill>
              <a:schemeClr val="bg1">
                <a:lumMod val="75000"/>
              </a:schemeClr>
            </a:solidFill>
          </a:ln>
        </p:spPr>
      </p:pic>
      <p:sp>
        <p:nvSpPr>
          <p:cNvPr id="5" name="TextBox 4"/>
          <p:cNvSpPr txBox="1"/>
          <p:nvPr/>
        </p:nvSpPr>
        <p:spPr>
          <a:xfrm>
            <a:off x="816935" y="6126163"/>
            <a:ext cx="8119035" cy="923330"/>
          </a:xfrm>
          <a:prstGeom prst="rect">
            <a:avLst/>
          </a:prstGeom>
          <a:noFill/>
        </p:spPr>
        <p:txBody>
          <a:bodyPr wrap="square" rtlCol="0">
            <a:spAutoFit/>
          </a:bodyPr>
          <a:lstStyle/>
          <a:p>
            <a:r>
              <a:rPr lang="en-US" dirty="0">
                <a:hlinkClick r:id="rId3"/>
              </a:rPr>
              <a:t>https://realpython.com/blog/python/the-model-view-controller-mvc-paradigm-summarized-with-legos/</a:t>
            </a:r>
            <a:endParaRPr lang="en-US" dirty="0"/>
          </a:p>
          <a:p>
            <a:endParaRPr lang="en-US" dirty="0"/>
          </a:p>
        </p:txBody>
      </p:sp>
    </p:spTree>
    <p:extLst>
      <p:ext uri="{BB962C8B-B14F-4D97-AF65-F5344CB8AC3E}">
        <p14:creationId xmlns:p14="http://schemas.microsoft.com/office/powerpoint/2010/main" val="2556949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Including with </a:t>
            </a:r>
            <a:r>
              <a:rPr lang="en-US" dirty="0" err="1"/>
              <a:t>Django</a:t>
            </a:r>
            <a:r>
              <a:rPr lang="is-IS" dirty="0"/>
              <a:t>…</a:t>
            </a:r>
            <a:endParaRPr lang="en-US" dirty="0"/>
          </a:p>
        </p:txBody>
      </p:sp>
      <p:sp>
        <p:nvSpPr>
          <p:cNvPr id="3" name="Content Placeholder 2"/>
          <p:cNvSpPr>
            <a:spLocks noGrp="1"/>
          </p:cNvSpPr>
          <p:nvPr>
            <p:ph idx="1"/>
          </p:nvPr>
        </p:nvSpPr>
        <p:spPr>
          <a:xfrm>
            <a:off x="457200" y="1600200"/>
            <a:ext cx="4111896" cy="4525963"/>
          </a:xfrm>
        </p:spPr>
        <p:txBody>
          <a:bodyPr>
            <a:normAutofit lnSpcReduction="10000"/>
          </a:bodyPr>
          <a:lstStyle/>
          <a:p>
            <a:r>
              <a:rPr lang="en-US" dirty="0"/>
              <a:t>Which calls controllers 'views'</a:t>
            </a:r>
          </a:p>
          <a:p>
            <a:r>
              <a:rPr lang="en-US" dirty="0"/>
              <a:t>and calls views 'templates'</a:t>
            </a:r>
          </a:p>
          <a:p>
            <a:endParaRPr lang="en-US" dirty="0"/>
          </a:p>
          <a:p>
            <a:r>
              <a:rPr lang="en-US" dirty="0"/>
              <a:t>It's still a MVC architecture, just with slightly confusing names</a:t>
            </a:r>
          </a:p>
        </p:txBody>
      </p:sp>
      <p:pic>
        <p:nvPicPr>
          <p:cNvPr id="4" name="Picture 3"/>
          <p:cNvPicPr>
            <a:picLocks noChangeAspect="1"/>
          </p:cNvPicPr>
          <p:nvPr/>
        </p:nvPicPr>
        <p:blipFill>
          <a:blip r:embed="rId2"/>
          <a:stretch>
            <a:fillRect/>
          </a:stretch>
        </p:blipFill>
        <p:spPr>
          <a:xfrm>
            <a:off x="4906615" y="1998663"/>
            <a:ext cx="3035300" cy="4127500"/>
          </a:xfrm>
          <a:prstGeom prst="rect">
            <a:avLst/>
          </a:prstGeom>
        </p:spPr>
      </p:pic>
    </p:spTree>
    <p:extLst>
      <p:ext uri="{BB962C8B-B14F-4D97-AF65-F5344CB8AC3E}">
        <p14:creationId xmlns:p14="http://schemas.microsoft.com/office/powerpoint/2010/main" val="956555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Communications between client and server</a:t>
            </a:r>
          </a:p>
        </p:txBody>
      </p:sp>
      <p:sp>
        <p:nvSpPr>
          <p:cNvPr id="3" name="Content Placeholder 2"/>
          <p:cNvSpPr>
            <a:spLocks noGrp="1"/>
          </p:cNvSpPr>
          <p:nvPr>
            <p:ph idx="1"/>
          </p:nvPr>
        </p:nvSpPr>
        <p:spPr/>
        <p:txBody>
          <a:bodyPr>
            <a:normAutofit fontScale="92500" lnSpcReduction="10000"/>
          </a:bodyPr>
          <a:lstStyle/>
          <a:p>
            <a:r>
              <a:rPr lang="en-US" dirty="0"/>
              <a:t>Communications use HTTP: </a:t>
            </a:r>
            <a:r>
              <a:rPr lang="en-US" dirty="0" err="1"/>
              <a:t>HyperText</a:t>
            </a:r>
            <a:r>
              <a:rPr lang="en-US" dirty="0"/>
              <a:t> Transfer Protocol</a:t>
            </a:r>
          </a:p>
          <a:p>
            <a:r>
              <a:rPr lang="en-US" dirty="0"/>
              <a:t>Or HTTPS – HTTP over SSL (secure socket layer), verification you are connected to the site you think you are connected to, and data is encrypted </a:t>
            </a:r>
          </a:p>
          <a:p>
            <a:pPr lvl="1"/>
            <a:r>
              <a:rPr lang="en-US" dirty="0"/>
              <a:t>You application code is usually identical, whether it's served over HTTPS vs. HTTP; more of a web server concern than a app development concern</a:t>
            </a:r>
          </a:p>
          <a:p>
            <a:pPr lvl="1"/>
            <a:endParaRPr lang="en-US" dirty="0"/>
          </a:p>
          <a:p>
            <a:r>
              <a:rPr lang="en-US" dirty="0"/>
              <a:t>So, need to know some HTTP basics </a:t>
            </a:r>
          </a:p>
          <a:p>
            <a:endParaRPr lang="en-US" dirty="0"/>
          </a:p>
        </p:txBody>
      </p:sp>
    </p:spTree>
    <p:extLst>
      <p:ext uri="{BB962C8B-B14F-4D97-AF65-F5344CB8AC3E}">
        <p14:creationId xmlns:p14="http://schemas.microsoft.com/office/powerpoint/2010/main" val="312171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p>
        </p:txBody>
      </p:sp>
      <p:sp>
        <p:nvSpPr>
          <p:cNvPr id="3" name="Content Placeholder 2"/>
          <p:cNvSpPr>
            <a:spLocks noGrp="1"/>
          </p:cNvSpPr>
          <p:nvPr>
            <p:ph idx="1"/>
          </p:nvPr>
        </p:nvSpPr>
        <p:spPr/>
        <p:txBody>
          <a:bodyPr>
            <a:normAutofit fontScale="92500" lnSpcReduction="20000"/>
          </a:bodyPr>
          <a:lstStyle/>
          <a:p>
            <a:r>
              <a:rPr lang="en-US" dirty="0"/>
              <a:t>Important to understand what HTTP is made of</a:t>
            </a:r>
          </a:p>
          <a:p>
            <a:r>
              <a:rPr lang="en-US" dirty="0"/>
              <a:t>Client and server</a:t>
            </a:r>
          </a:p>
          <a:p>
            <a:r>
              <a:rPr lang="en-US" dirty="0"/>
              <a:t>HTTP requests and responses</a:t>
            </a:r>
          </a:p>
          <a:p>
            <a:r>
              <a:rPr lang="en-US" dirty="0"/>
              <a:t>URL components: paths and query strings</a:t>
            </a:r>
            <a:endParaRPr lang="en-US" b="1" dirty="0"/>
          </a:p>
          <a:p>
            <a:r>
              <a:rPr lang="en-US" dirty="0"/>
              <a:t>Methods</a:t>
            </a:r>
          </a:p>
          <a:p>
            <a:r>
              <a:rPr lang="en-US" dirty="0"/>
              <a:t>Status codes</a:t>
            </a:r>
          </a:p>
          <a:p>
            <a:r>
              <a:rPr lang="en-US" dirty="0"/>
              <a:t>Important reading: article such as this one </a:t>
            </a:r>
            <a:r>
              <a:rPr lang="en-US" dirty="0">
                <a:hlinkClick r:id="rId2"/>
              </a:rPr>
              <a:t>http://code.tutsplus.com/tutorials/http-the-protocol-every-web-developer-must-know-part-1--net-31177</a:t>
            </a:r>
            <a:endParaRPr lang="en-US" dirty="0"/>
          </a:p>
          <a:p>
            <a:endParaRPr lang="en-US" dirty="0"/>
          </a:p>
        </p:txBody>
      </p:sp>
    </p:spTree>
    <p:extLst>
      <p:ext uri="{BB962C8B-B14F-4D97-AF65-F5344CB8AC3E}">
        <p14:creationId xmlns:p14="http://schemas.microsoft.com/office/powerpoint/2010/main" val="256987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336842"/>
            <a:ext cx="8229601" cy="5120106"/>
          </a:xfrm>
        </p:spPr>
        <p:txBody>
          <a:bodyPr>
            <a:noAutofit/>
          </a:bodyPr>
          <a:lstStyle/>
          <a:p>
            <a:r>
              <a:rPr lang="en-US" sz="2400" dirty="0"/>
              <a:t>Client makes a HTTP </a:t>
            </a:r>
            <a:r>
              <a:rPr lang="en-US" sz="2400" b="1" dirty="0"/>
              <a:t>request</a:t>
            </a:r>
          </a:p>
          <a:p>
            <a:r>
              <a:rPr lang="en-US" sz="2400" dirty="0"/>
              <a:t>Server will reply with a HTTP </a:t>
            </a:r>
            <a:r>
              <a:rPr lang="en-US" sz="2400" b="1" dirty="0"/>
              <a:t>response</a:t>
            </a:r>
            <a:r>
              <a:rPr lang="en-US" sz="2400" dirty="0"/>
              <a:t> </a:t>
            </a:r>
          </a:p>
          <a:p>
            <a:r>
              <a:rPr lang="en-US" sz="2400" dirty="0"/>
              <a:t>Client is commonly a web browser but lots of other things 'speak' HTTP, like </a:t>
            </a:r>
          </a:p>
          <a:p>
            <a:pPr lvl="1"/>
            <a:r>
              <a:rPr lang="en-US" sz="2000" dirty="0"/>
              <a:t>any other application - programming languages have HTTP libraries</a:t>
            </a:r>
          </a:p>
          <a:p>
            <a:pPr lvl="1"/>
            <a:r>
              <a:rPr lang="en-US" sz="2000" dirty="0"/>
              <a:t>a mobile app</a:t>
            </a:r>
          </a:p>
          <a:p>
            <a:pPr lvl="1"/>
            <a:r>
              <a:rPr lang="en-US" sz="2000" dirty="0"/>
              <a:t>tool like curl or </a:t>
            </a:r>
            <a:r>
              <a:rPr lang="en-US" sz="2000" dirty="0" err="1"/>
              <a:t>wget</a:t>
            </a:r>
            <a:r>
              <a:rPr lang="en-US" sz="2000" dirty="0"/>
              <a:t>,  network analysis tools; fiddler, Wireshark</a:t>
            </a:r>
          </a:p>
          <a:p>
            <a:pPr lvl="1"/>
            <a:r>
              <a:rPr lang="en-US" sz="2000" dirty="0"/>
              <a:t>Selenium, browser automation or testing tools</a:t>
            </a:r>
          </a:p>
          <a:p>
            <a:r>
              <a:rPr lang="en-US" sz="2400" dirty="0"/>
              <a:t>The client and server don't have to request/send web pages</a:t>
            </a:r>
          </a:p>
          <a:p>
            <a:r>
              <a:rPr lang="en-US" sz="2400" dirty="0"/>
              <a:t>All kinds of information can be communicated with HTTP</a:t>
            </a:r>
          </a:p>
          <a:p>
            <a:r>
              <a:rPr lang="en-US" sz="2400" dirty="0"/>
              <a:t>Example: when the browser requests an image, stylesheet </a:t>
            </a:r>
          </a:p>
          <a:p>
            <a:r>
              <a:rPr lang="en-US" sz="2400" dirty="0"/>
              <a:t>Servers often communicate with other and send data over HTTP</a:t>
            </a:r>
          </a:p>
        </p:txBody>
      </p:sp>
      <p:sp>
        <p:nvSpPr>
          <p:cNvPr id="2" name="Title 1"/>
          <p:cNvSpPr>
            <a:spLocks noGrp="1"/>
          </p:cNvSpPr>
          <p:nvPr>
            <p:ph type="title"/>
          </p:nvPr>
        </p:nvSpPr>
        <p:spPr>
          <a:xfrm>
            <a:off x="457200" y="0"/>
            <a:ext cx="8229600" cy="1179383"/>
          </a:xfrm>
        </p:spPr>
        <p:txBody>
          <a:bodyPr/>
          <a:lstStyle/>
          <a:p>
            <a:r>
              <a:rPr lang="en-US" dirty="0"/>
              <a:t>HTTP Requests/Responses</a:t>
            </a:r>
          </a:p>
        </p:txBody>
      </p:sp>
      <p:sp>
        <p:nvSpPr>
          <p:cNvPr id="4" name="TextBox 3"/>
          <p:cNvSpPr txBox="1"/>
          <p:nvPr/>
        </p:nvSpPr>
        <p:spPr>
          <a:xfrm>
            <a:off x="4612105" y="6272282"/>
            <a:ext cx="3294930" cy="369332"/>
          </a:xfrm>
          <a:prstGeom prst="rect">
            <a:avLst/>
          </a:prstGeom>
          <a:noFill/>
          <a:ln>
            <a:solidFill>
              <a:schemeClr val="tx1"/>
            </a:solidFill>
          </a:ln>
        </p:spPr>
        <p:txBody>
          <a:bodyPr wrap="none" rtlCol="0">
            <a:spAutoFit/>
          </a:bodyPr>
          <a:lstStyle/>
          <a:p>
            <a:r>
              <a:rPr lang="en-US" dirty="0"/>
              <a:t>HTTP is a VERY common protocol</a:t>
            </a:r>
          </a:p>
        </p:txBody>
      </p:sp>
    </p:spTree>
    <p:extLst>
      <p:ext uri="{BB962C8B-B14F-4D97-AF65-F5344CB8AC3E}">
        <p14:creationId xmlns:p14="http://schemas.microsoft.com/office/powerpoint/2010/main" val="1251827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015"/>
            <a:ext cx="8229600" cy="1143000"/>
          </a:xfrm>
        </p:spPr>
        <p:txBody>
          <a:bodyPr/>
          <a:lstStyle/>
          <a:p>
            <a:r>
              <a:rPr lang="en-US" dirty="0"/>
              <a:t>Web Servers and Clients</a:t>
            </a:r>
          </a:p>
        </p:txBody>
      </p:sp>
      <p:sp>
        <p:nvSpPr>
          <p:cNvPr id="3" name="Content Placeholder 2"/>
          <p:cNvSpPr>
            <a:spLocks noGrp="1"/>
          </p:cNvSpPr>
          <p:nvPr>
            <p:ph idx="1"/>
          </p:nvPr>
        </p:nvSpPr>
        <p:spPr>
          <a:xfrm>
            <a:off x="292011" y="1220982"/>
            <a:ext cx="8645328" cy="4964314"/>
          </a:xfrm>
        </p:spPr>
        <p:txBody>
          <a:bodyPr>
            <a:normAutofit/>
          </a:bodyPr>
          <a:lstStyle/>
          <a:p>
            <a:r>
              <a:rPr lang="en-US" sz="2800" dirty="0"/>
              <a:t>A basic web server can be a computer running web server software, plus the content for the site </a:t>
            </a:r>
          </a:p>
          <a:p>
            <a:pPr lvl="1"/>
            <a:r>
              <a:rPr lang="en-US" sz="2400" dirty="0"/>
              <a:t>More common to have multiple computers sharing the work</a:t>
            </a:r>
          </a:p>
          <a:p>
            <a:r>
              <a:rPr lang="en-US" sz="2800" dirty="0"/>
              <a:t>The server listens for requests from clients </a:t>
            </a:r>
          </a:p>
          <a:p>
            <a:pPr lvl="1"/>
            <a:r>
              <a:rPr lang="en-US" sz="2400" dirty="0"/>
              <a:t>The client is most likely a web browser e.g. Chrome</a:t>
            </a:r>
          </a:p>
          <a:p>
            <a:r>
              <a:rPr lang="en-US" sz="2800" dirty="0"/>
              <a:t>In response to each request, the server sends a response back to the client</a:t>
            </a:r>
          </a:p>
        </p:txBody>
      </p:sp>
      <p:sp>
        <p:nvSpPr>
          <p:cNvPr id="4" name="TextBox 3"/>
          <p:cNvSpPr txBox="1"/>
          <p:nvPr/>
        </p:nvSpPr>
        <p:spPr>
          <a:xfrm>
            <a:off x="1328779" y="4598218"/>
            <a:ext cx="1546514" cy="646331"/>
          </a:xfrm>
          <a:prstGeom prst="rect">
            <a:avLst/>
          </a:prstGeom>
          <a:noFill/>
          <a:ln>
            <a:solidFill>
              <a:srgbClr val="4F81BD"/>
            </a:solidFill>
          </a:ln>
        </p:spPr>
        <p:txBody>
          <a:bodyPr wrap="none" rtlCol="0">
            <a:spAutoFit/>
          </a:bodyPr>
          <a:lstStyle/>
          <a:p>
            <a:r>
              <a:rPr lang="en-US" dirty="0"/>
              <a:t>Client </a:t>
            </a:r>
          </a:p>
          <a:p>
            <a:r>
              <a:rPr lang="en-US" dirty="0"/>
              <a:t>(web browser)</a:t>
            </a:r>
          </a:p>
        </p:txBody>
      </p:sp>
      <p:sp>
        <p:nvSpPr>
          <p:cNvPr id="5" name="TextBox 4"/>
          <p:cNvSpPr txBox="1"/>
          <p:nvPr/>
        </p:nvSpPr>
        <p:spPr>
          <a:xfrm>
            <a:off x="1457261" y="6104672"/>
            <a:ext cx="1602811" cy="646331"/>
          </a:xfrm>
          <a:prstGeom prst="rect">
            <a:avLst/>
          </a:prstGeom>
          <a:noFill/>
          <a:ln>
            <a:solidFill>
              <a:srgbClr val="4F81BD"/>
            </a:solidFill>
          </a:ln>
        </p:spPr>
        <p:txBody>
          <a:bodyPr wrap="none" rtlCol="0">
            <a:spAutoFit/>
          </a:bodyPr>
          <a:lstStyle/>
          <a:p>
            <a:r>
              <a:rPr lang="en-US" dirty="0"/>
              <a:t>Another client </a:t>
            </a:r>
          </a:p>
          <a:p>
            <a:r>
              <a:rPr lang="en-US" dirty="0"/>
              <a:t>(web browser)</a:t>
            </a:r>
          </a:p>
        </p:txBody>
      </p:sp>
      <p:sp>
        <p:nvSpPr>
          <p:cNvPr id="6" name="TextBox 5"/>
          <p:cNvSpPr txBox="1"/>
          <p:nvPr/>
        </p:nvSpPr>
        <p:spPr>
          <a:xfrm>
            <a:off x="6117056" y="5087902"/>
            <a:ext cx="986272" cy="923330"/>
          </a:xfrm>
          <a:prstGeom prst="rect">
            <a:avLst/>
          </a:prstGeom>
          <a:noFill/>
          <a:ln>
            <a:solidFill>
              <a:srgbClr val="4F81BD"/>
            </a:solidFill>
          </a:ln>
        </p:spPr>
        <p:txBody>
          <a:bodyPr wrap="square" rtlCol="0">
            <a:spAutoFit/>
          </a:bodyPr>
          <a:lstStyle/>
          <a:p>
            <a:endParaRPr lang="en-US" dirty="0"/>
          </a:p>
          <a:p>
            <a:r>
              <a:rPr lang="en-US" dirty="0"/>
              <a:t>Server</a:t>
            </a:r>
          </a:p>
          <a:p>
            <a:endParaRPr lang="en-US" dirty="0"/>
          </a:p>
        </p:txBody>
      </p:sp>
      <p:cxnSp>
        <p:nvCxnSpPr>
          <p:cNvPr id="9" name="Straight Arrow Connector 8"/>
          <p:cNvCxnSpPr>
            <a:cxnSpLocks/>
          </p:cNvCxnSpPr>
          <p:nvPr/>
        </p:nvCxnSpPr>
        <p:spPr>
          <a:xfrm>
            <a:off x="2875293" y="4822074"/>
            <a:ext cx="3206551" cy="3068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045141" y="4632151"/>
            <a:ext cx="1996861" cy="307777"/>
          </a:xfrm>
          <a:prstGeom prst="rect">
            <a:avLst/>
          </a:prstGeom>
          <a:noFill/>
        </p:spPr>
        <p:txBody>
          <a:bodyPr wrap="square" rtlCol="0">
            <a:spAutoFit/>
          </a:bodyPr>
          <a:lstStyle/>
          <a:p>
            <a:r>
              <a:rPr lang="en-US" sz="1400" dirty="0"/>
              <a:t>Can I have page1.html ? </a:t>
            </a:r>
          </a:p>
        </p:txBody>
      </p:sp>
      <p:sp>
        <p:nvSpPr>
          <p:cNvPr id="14" name="TextBox 13"/>
          <p:cNvSpPr txBox="1"/>
          <p:nvPr/>
        </p:nvSpPr>
        <p:spPr>
          <a:xfrm>
            <a:off x="3350571" y="5164968"/>
            <a:ext cx="1985341" cy="307777"/>
          </a:xfrm>
          <a:prstGeom prst="rect">
            <a:avLst/>
          </a:prstGeom>
          <a:noFill/>
        </p:spPr>
        <p:txBody>
          <a:bodyPr wrap="square" rtlCol="0">
            <a:spAutoFit/>
          </a:bodyPr>
          <a:lstStyle/>
          <a:p>
            <a:r>
              <a:rPr lang="en-US" sz="1400" dirty="0"/>
              <a:t>here's page1.html</a:t>
            </a:r>
          </a:p>
        </p:txBody>
      </p:sp>
      <p:cxnSp>
        <p:nvCxnSpPr>
          <p:cNvPr id="16" name="Straight Arrow Connector 15"/>
          <p:cNvCxnSpPr>
            <a:cxnSpLocks/>
          </p:cNvCxnSpPr>
          <p:nvPr/>
        </p:nvCxnSpPr>
        <p:spPr>
          <a:xfrm flipH="1">
            <a:off x="3060920" y="5989057"/>
            <a:ext cx="3020924" cy="5159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cxnSpLocks/>
          </p:cNvCxnSpPr>
          <p:nvPr/>
        </p:nvCxnSpPr>
        <p:spPr>
          <a:xfrm flipV="1">
            <a:off x="3054301" y="5800051"/>
            <a:ext cx="3027543" cy="499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p:cNvCxnSpPr>
          <p:nvPr/>
        </p:nvCxnSpPr>
        <p:spPr>
          <a:xfrm flipH="1" flipV="1">
            <a:off x="2875293" y="4982450"/>
            <a:ext cx="3206551" cy="3211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loud Callout 17">
            <a:extLst>
              <a:ext uri="{FF2B5EF4-FFF2-40B4-BE49-F238E27FC236}">
                <a16:creationId xmlns:a16="http://schemas.microsoft.com/office/drawing/2014/main" id="{6A2BC1AE-B866-4F4E-A135-801E84EA2257}"/>
              </a:ext>
            </a:extLst>
          </p:cNvPr>
          <p:cNvSpPr/>
          <p:nvPr/>
        </p:nvSpPr>
        <p:spPr>
          <a:xfrm>
            <a:off x="6905418" y="3847908"/>
            <a:ext cx="1675936" cy="1348569"/>
          </a:xfrm>
          <a:prstGeom prst="cloudCallou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193049-3A6D-C641-8A6A-40E43911CE66}"/>
              </a:ext>
            </a:extLst>
          </p:cNvPr>
          <p:cNvSpPr txBox="1"/>
          <p:nvPr/>
        </p:nvSpPr>
        <p:spPr>
          <a:xfrm>
            <a:off x="7123344" y="4199026"/>
            <a:ext cx="1240083" cy="646331"/>
          </a:xfrm>
          <a:prstGeom prst="rect">
            <a:avLst/>
          </a:prstGeom>
          <a:noFill/>
        </p:spPr>
        <p:txBody>
          <a:bodyPr wrap="none" rtlCol="0">
            <a:spAutoFit/>
          </a:bodyPr>
          <a:lstStyle/>
          <a:p>
            <a:r>
              <a:rPr lang="en-US" dirty="0"/>
              <a:t>page1.html</a:t>
            </a:r>
          </a:p>
          <a:p>
            <a:r>
              <a:rPr lang="en-US" dirty="0"/>
              <a:t>page2.html</a:t>
            </a:r>
          </a:p>
        </p:txBody>
      </p:sp>
      <p:sp>
        <p:nvSpPr>
          <p:cNvPr id="24" name="TextBox 23">
            <a:extLst>
              <a:ext uri="{FF2B5EF4-FFF2-40B4-BE49-F238E27FC236}">
                <a16:creationId xmlns:a16="http://schemas.microsoft.com/office/drawing/2014/main" id="{416ECD6E-AE18-2042-9DCB-4D9AF649F21B}"/>
              </a:ext>
            </a:extLst>
          </p:cNvPr>
          <p:cNvSpPr txBox="1"/>
          <p:nvPr/>
        </p:nvSpPr>
        <p:spPr>
          <a:xfrm>
            <a:off x="3480137" y="5679837"/>
            <a:ext cx="1996861" cy="307777"/>
          </a:xfrm>
          <a:prstGeom prst="rect">
            <a:avLst/>
          </a:prstGeom>
          <a:noFill/>
        </p:spPr>
        <p:txBody>
          <a:bodyPr wrap="square" rtlCol="0">
            <a:spAutoFit/>
          </a:bodyPr>
          <a:lstStyle/>
          <a:p>
            <a:r>
              <a:rPr lang="en-US" sz="1400" dirty="0"/>
              <a:t>Can I have page2.html ? </a:t>
            </a:r>
          </a:p>
        </p:txBody>
      </p:sp>
      <p:sp>
        <p:nvSpPr>
          <p:cNvPr id="25" name="TextBox 24">
            <a:extLst>
              <a:ext uri="{FF2B5EF4-FFF2-40B4-BE49-F238E27FC236}">
                <a16:creationId xmlns:a16="http://schemas.microsoft.com/office/drawing/2014/main" id="{47E5AF0A-1196-F14E-A5DF-F9D294566971}"/>
              </a:ext>
            </a:extLst>
          </p:cNvPr>
          <p:cNvSpPr txBox="1"/>
          <p:nvPr/>
        </p:nvSpPr>
        <p:spPr>
          <a:xfrm>
            <a:off x="3904415" y="6330212"/>
            <a:ext cx="1985341" cy="307777"/>
          </a:xfrm>
          <a:prstGeom prst="rect">
            <a:avLst/>
          </a:prstGeom>
          <a:noFill/>
        </p:spPr>
        <p:txBody>
          <a:bodyPr wrap="square" rtlCol="0">
            <a:spAutoFit/>
          </a:bodyPr>
          <a:lstStyle/>
          <a:p>
            <a:r>
              <a:rPr lang="en-US" sz="1400" dirty="0"/>
              <a:t>here's page2.html</a:t>
            </a:r>
          </a:p>
        </p:txBody>
      </p:sp>
      <p:sp>
        <p:nvSpPr>
          <p:cNvPr id="17" name="TextBox 16">
            <a:extLst>
              <a:ext uri="{FF2B5EF4-FFF2-40B4-BE49-F238E27FC236}">
                <a16:creationId xmlns:a16="http://schemas.microsoft.com/office/drawing/2014/main" id="{94C550FD-33B1-0145-8DED-454410283697}"/>
              </a:ext>
            </a:extLst>
          </p:cNvPr>
          <p:cNvSpPr txBox="1"/>
          <p:nvPr/>
        </p:nvSpPr>
        <p:spPr>
          <a:xfrm>
            <a:off x="7541189" y="6127966"/>
            <a:ext cx="1602811" cy="646331"/>
          </a:xfrm>
          <a:prstGeom prst="rect">
            <a:avLst/>
          </a:prstGeom>
          <a:noFill/>
          <a:ln>
            <a:solidFill>
              <a:srgbClr val="4F81BD"/>
            </a:solidFill>
          </a:ln>
        </p:spPr>
        <p:txBody>
          <a:bodyPr wrap="none" rtlCol="0">
            <a:spAutoFit/>
          </a:bodyPr>
          <a:lstStyle/>
          <a:p>
            <a:r>
              <a:rPr lang="en-US" dirty="0"/>
              <a:t>Another client </a:t>
            </a:r>
          </a:p>
          <a:p>
            <a:r>
              <a:rPr lang="en-US" dirty="0"/>
              <a:t>(web browser)</a:t>
            </a:r>
          </a:p>
        </p:txBody>
      </p:sp>
      <p:cxnSp>
        <p:nvCxnSpPr>
          <p:cNvPr id="20" name="Straight Arrow Connector 19">
            <a:extLst>
              <a:ext uri="{FF2B5EF4-FFF2-40B4-BE49-F238E27FC236}">
                <a16:creationId xmlns:a16="http://schemas.microsoft.com/office/drawing/2014/main" id="{E5E68FF3-45A2-F64A-B48A-76D490C4E9CE}"/>
              </a:ext>
            </a:extLst>
          </p:cNvPr>
          <p:cNvCxnSpPr>
            <a:cxnSpLocks/>
          </p:cNvCxnSpPr>
          <p:nvPr/>
        </p:nvCxnSpPr>
        <p:spPr>
          <a:xfrm flipH="1" flipV="1">
            <a:off x="7138540" y="5776846"/>
            <a:ext cx="1007934" cy="3278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3DACCB8-16FF-0840-A6CB-092E2115AD0A}"/>
              </a:ext>
            </a:extLst>
          </p:cNvPr>
          <p:cNvSpPr txBox="1"/>
          <p:nvPr/>
        </p:nvSpPr>
        <p:spPr>
          <a:xfrm>
            <a:off x="7183255" y="5547595"/>
            <a:ext cx="1996861" cy="307777"/>
          </a:xfrm>
          <a:prstGeom prst="rect">
            <a:avLst/>
          </a:prstGeom>
          <a:noFill/>
        </p:spPr>
        <p:txBody>
          <a:bodyPr wrap="square" rtlCol="0">
            <a:spAutoFit/>
          </a:bodyPr>
          <a:lstStyle/>
          <a:p>
            <a:r>
              <a:rPr lang="en-US" sz="1400" dirty="0"/>
              <a:t>Can I have page5.html ? </a:t>
            </a:r>
          </a:p>
        </p:txBody>
      </p:sp>
      <p:cxnSp>
        <p:nvCxnSpPr>
          <p:cNvPr id="23" name="Straight Arrow Connector 22">
            <a:extLst>
              <a:ext uri="{FF2B5EF4-FFF2-40B4-BE49-F238E27FC236}">
                <a16:creationId xmlns:a16="http://schemas.microsoft.com/office/drawing/2014/main" id="{3FD43FA7-AF8B-6349-B762-E94252C74308}"/>
              </a:ext>
            </a:extLst>
          </p:cNvPr>
          <p:cNvCxnSpPr/>
          <p:nvPr/>
        </p:nvCxnSpPr>
        <p:spPr>
          <a:xfrm>
            <a:off x="7103328" y="6011232"/>
            <a:ext cx="437861" cy="204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65D1E78-CD12-684C-BA31-430FF6DB2B26}"/>
              </a:ext>
            </a:extLst>
          </p:cNvPr>
          <p:cNvSpPr txBox="1"/>
          <p:nvPr/>
        </p:nvSpPr>
        <p:spPr>
          <a:xfrm>
            <a:off x="6834406" y="6126229"/>
            <a:ext cx="649537" cy="307777"/>
          </a:xfrm>
          <a:prstGeom prst="rect">
            <a:avLst/>
          </a:prstGeom>
          <a:noFill/>
        </p:spPr>
        <p:txBody>
          <a:bodyPr wrap="none" rtlCol="0">
            <a:spAutoFit/>
          </a:bodyPr>
          <a:lstStyle/>
          <a:p>
            <a:r>
              <a:rPr lang="en-US" sz="1400" dirty="0"/>
              <a:t>404 </a:t>
            </a:r>
            <a:r>
              <a:rPr lang="en-US" sz="1400" dirty="0">
                <a:sym typeface="Wingdings" pitchFamily="2" charset="2"/>
              </a:rPr>
              <a:t></a:t>
            </a:r>
            <a:endParaRPr lang="en-US" sz="1400" dirty="0"/>
          </a:p>
        </p:txBody>
      </p:sp>
    </p:spTree>
    <p:extLst>
      <p:ext uri="{BB962C8B-B14F-4D97-AF65-F5344CB8AC3E}">
        <p14:creationId xmlns:p14="http://schemas.microsoft.com/office/powerpoint/2010/main" val="3733222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Requests/Responses</a:t>
            </a:r>
          </a:p>
        </p:txBody>
      </p:sp>
      <p:sp>
        <p:nvSpPr>
          <p:cNvPr id="3" name="Content Placeholder 2"/>
          <p:cNvSpPr>
            <a:spLocks noGrp="1"/>
          </p:cNvSpPr>
          <p:nvPr>
            <p:ph idx="1"/>
          </p:nvPr>
        </p:nvSpPr>
        <p:spPr/>
        <p:txBody>
          <a:bodyPr>
            <a:noAutofit/>
          </a:bodyPr>
          <a:lstStyle/>
          <a:p>
            <a:r>
              <a:rPr lang="en-US" sz="2400" dirty="0"/>
              <a:t>Client makes a HTTP </a:t>
            </a:r>
            <a:r>
              <a:rPr lang="en-US" sz="2400" b="1" dirty="0"/>
              <a:t>request</a:t>
            </a:r>
          </a:p>
          <a:p>
            <a:r>
              <a:rPr lang="en-US" sz="2400" dirty="0"/>
              <a:t>Server will reply with a HTTP </a:t>
            </a:r>
            <a:r>
              <a:rPr lang="en-US" sz="2400" b="1" dirty="0"/>
              <a:t>response</a:t>
            </a:r>
            <a:r>
              <a:rPr lang="en-US" sz="2400" dirty="0"/>
              <a:t> </a:t>
            </a:r>
          </a:p>
          <a:p>
            <a:r>
              <a:rPr lang="en-US" sz="2400" dirty="0"/>
              <a:t>Example HTTP request: the client may request the server gets a web page at a particular URL, e.g. </a:t>
            </a:r>
            <a:r>
              <a:rPr lang="en-US" sz="2400" dirty="0">
                <a:hlinkClick r:id="rId2"/>
              </a:rPr>
              <a:t>http://www.bbc.com/news</a:t>
            </a:r>
            <a:endParaRPr lang="en-US" sz="2400" dirty="0"/>
          </a:p>
          <a:p>
            <a:r>
              <a:rPr lang="en-US" sz="2400" dirty="0"/>
              <a:t>The </a:t>
            </a:r>
            <a:r>
              <a:rPr lang="en-US" sz="2400" dirty="0">
                <a:hlinkClick r:id="rId3"/>
              </a:rPr>
              <a:t>www.bbc.com</a:t>
            </a:r>
            <a:r>
              <a:rPr lang="en-US" sz="2400" dirty="0"/>
              <a:t> server will examine the request, and figure out what web page should be sent in response</a:t>
            </a:r>
          </a:p>
          <a:p>
            <a:r>
              <a:rPr lang="en-US" sz="2400" dirty="0"/>
              <a:t>The response is commonly a HTML page</a:t>
            </a:r>
          </a:p>
          <a:p>
            <a:pPr lvl="1"/>
            <a:r>
              <a:rPr lang="en-US" sz="2000" dirty="0"/>
              <a:t>But it can be a CSS file, script, image, other media, JSON…</a:t>
            </a:r>
          </a:p>
        </p:txBody>
      </p:sp>
    </p:spTree>
    <p:extLst>
      <p:ext uri="{BB962C8B-B14F-4D97-AF65-F5344CB8AC3E}">
        <p14:creationId xmlns:p14="http://schemas.microsoft.com/office/powerpoint/2010/main" val="4029067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713356" cy="1143000"/>
          </a:xfrm>
        </p:spPr>
        <p:txBody>
          <a:bodyPr>
            <a:normAutofit/>
          </a:bodyPr>
          <a:lstStyle/>
          <a:p>
            <a:r>
              <a:rPr lang="en-US" sz="3200" dirty="0"/>
              <a:t>HTTP Requests/Responses</a:t>
            </a:r>
          </a:p>
        </p:txBody>
      </p:sp>
      <p:sp>
        <p:nvSpPr>
          <p:cNvPr id="3" name="Content Placeholder 2"/>
          <p:cNvSpPr>
            <a:spLocks noGrp="1"/>
          </p:cNvSpPr>
          <p:nvPr>
            <p:ph idx="1"/>
          </p:nvPr>
        </p:nvSpPr>
        <p:spPr>
          <a:xfrm>
            <a:off x="234176" y="1600200"/>
            <a:ext cx="4427034" cy="4525963"/>
          </a:xfrm>
        </p:spPr>
        <p:txBody>
          <a:bodyPr>
            <a:noAutofit/>
          </a:bodyPr>
          <a:lstStyle/>
          <a:p>
            <a:r>
              <a:rPr lang="en-US" sz="2000" dirty="0"/>
              <a:t>The client reads the HTML web page response</a:t>
            </a:r>
          </a:p>
          <a:p>
            <a:r>
              <a:rPr lang="en-US" sz="2000" dirty="0"/>
              <a:t>This page may include images, stylesheets, scripts…</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100" dirty="0">
                <a:latin typeface="Consolas" panose="020B0609020204030204" pitchFamily="49" charset="0"/>
                <a:cs typeface="Consolas" panose="020B0609020204030204" pitchFamily="49" charset="0"/>
              </a:rPr>
              <a:t>&lt;link </a:t>
            </a:r>
            <a:r>
              <a:rPr lang="en-US" sz="1100" dirty="0" err="1">
                <a:latin typeface="Consolas" panose="020B0609020204030204" pitchFamily="49" charset="0"/>
                <a:cs typeface="Consolas" panose="020B0609020204030204" pitchFamily="49" charset="0"/>
              </a:rPr>
              <a:t>rel</a:t>
            </a:r>
            <a:r>
              <a:rPr lang="en-US" sz="1100" dirty="0">
                <a:latin typeface="Consolas" panose="020B0609020204030204" pitchFamily="49" charset="0"/>
                <a:cs typeface="Consolas" panose="020B0609020204030204" pitchFamily="49" charset="0"/>
              </a:rPr>
              <a:t>="stylesheet" </a:t>
            </a:r>
            <a:r>
              <a:rPr lang="en-US" sz="1100" dirty="0" err="1">
                <a:latin typeface="Consolas" panose="020B0609020204030204" pitchFamily="49" charset="0"/>
                <a:cs typeface="Consolas" panose="020B0609020204030204" pitchFamily="49" charset="0"/>
              </a:rPr>
              <a:t>href</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style.css</a:t>
            </a:r>
            <a:r>
              <a:rPr lang="en-US" sz="1100" dirty="0">
                <a:latin typeface="Consolas" panose="020B0609020204030204" pitchFamily="49" charset="0"/>
                <a:cs typeface="Consolas" panose="020B0609020204030204" pitchFamily="49" charset="0"/>
              </a:rPr>
              <a:t>"&gt;</a:t>
            </a:r>
          </a:p>
          <a:p>
            <a:pPr marL="0" indent="0">
              <a:buNone/>
            </a:pPr>
            <a:endParaRPr lang="en-US" sz="1100" dirty="0">
              <a:latin typeface="Consolas" panose="020B0609020204030204" pitchFamily="49" charset="0"/>
              <a:cs typeface="Consolas" panose="020B0609020204030204" pitchFamily="49" charset="0"/>
            </a:endParaRPr>
          </a:p>
          <a:p>
            <a:pPr marL="0" indent="0">
              <a:buNone/>
            </a:pPr>
            <a:r>
              <a:rPr lang="en-US" sz="1100" dirty="0">
                <a:latin typeface="Consolas" panose="020B0609020204030204" pitchFamily="49" charset="0"/>
                <a:cs typeface="Consolas" panose="020B0609020204030204" pitchFamily="49" charset="0"/>
              </a:rPr>
              <a:t>&lt;</a:t>
            </a:r>
            <a:r>
              <a:rPr lang="en-US" sz="1100" dirty="0" err="1">
                <a:latin typeface="Consolas" panose="020B0609020204030204" pitchFamily="49" charset="0"/>
                <a:cs typeface="Consolas" panose="020B0609020204030204" pitchFamily="49" charset="0"/>
              </a:rPr>
              <a:t>img</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src</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welcome.jpg</a:t>
            </a:r>
            <a:r>
              <a:rPr lang="en-US" sz="1100" dirty="0">
                <a:latin typeface="Consolas" panose="020B0609020204030204" pitchFamily="49" charset="0"/>
                <a:cs typeface="Consolas" panose="020B0609020204030204" pitchFamily="49" charset="0"/>
              </a:rPr>
              <a:t>"&gt;</a:t>
            </a:r>
          </a:p>
          <a:p>
            <a:pPr marL="0" indent="0">
              <a:buNone/>
            </a:pPr>
            <a:endParaRPr lang="en-US" sz="1100" dirty="0">
              <a:latin typeface="Consolas" panose="020B0609020204030204" pitchFamily="49" charset="0"/>
              <a:cs typeface="Consolas" panose="020B0609020204030204" pitchFamily="49" charset="0"/>
            </a:endParaRPr>
          </a:p>
          <a:p>
            <a:pPr marL="0" indent="0">
              <a:buNone/>
            </a:pPr>
            <a:r>
              <a:rPr lang="en-US" sz="1100" dirty="0">
                <a:latin typeface="Consolas" panose="020B0609020204030204" pitchFamily="49" charset="0"/>
                <a:cs typeface="Consolas" panose="020B0609020204030204" pitchFamily="49" charset="0"/>
              </a:rPr>
              <a:t>&lt;script </a:t>
            </a:r>
            <a:r>
              <a:rPr lang="en-US" sz="1100" dirty="0" err="1">
                <a:latin typeface="Consolas" panose="020B0609020204030204" pitchFamily="49" charset="0"/>
                <a:cs typeface="Consolas" panose="020B0609020204030204" pitchFamily="49" charset="0"/>
              </a:rPr>
              <a:t>src</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time.js</a:t>
            </a:r>
            <a:r>
              <a:rPr lang="en-US" sz="1100" dirty="0">
                <a:latin typeface="Consolas" panose="020B0609020204030204" pitchFamily="49" charset="0"/>
                <a:cs typeface="Consolas" panose="020B0609020204030204" pitchFamily="49" charset="0"/>
              </a:rPr>
              <a:t>"&gt;&lt;/script&gt;</a:t>
            </a:r>
          </a:p>
          <a:p>
            <a:pPr marL="0" indent="0">
              <a:buNone/>
            </a:pPr>
            <a:endParaRPr lang="en-US" sz="1600" dirty="0">
              <a:latin typeface="Consolas" panose="020B0609020204030204" pitchFamily="49" charset="0"/>
              <a:cs typeface="Consolas" panose="020B0609020204030204" pitchFamily="49" charset="0"/>
            </a:endParaRPr>
          </a:p>
          <a:p>
            <a:r>
              <a:rPr lang="en-US" sz="2000" dirty="0"/>
              <a:t>So the client sends another request to the server, one for each resource</a:t>
            </a:r>
          </a:p>
          <a:p>
            <a:r>
              <a:rPr lang="en-US" sz="2000" dirty="0"/>
              <a:t>For each request, the server sends the resource in response</a:t>
            </a:r>
          </a:p>
          <a:p>
            <a:r>
              <a:rPr lang="en-US" sz="2000" dirty="0"/>
              <a:t>The client renders the page as the responses are received </a:t>
            </a:r>
          </a:p>
        </p:txBody>
      </p:sp>
      <p:pic>
        <p:nvPicPr>
          <p:cNvPr id="5" name="Picture 4">
            <a:extLst>
              <a:ext uri="{FF2B5EF4-FFF2-40B4-BE49-F238E27FC236}">
                <a16:creationId xmlns:a16="http://schemas.microsoft.com/office/drawing/2014/main" id="{D4B4C639-D22A-3A48-A6EF-A5338F954CBA}"/>
              </a:ext>
            </a:extLst>
          </p:cNvPr>
          <p:cNvPicPr>
            <a:picLocks noChangeAspect="1"/>
          </p:cNvPicPr>
          <p:nvPr/>
        </p:nvPicPr>
        <p:blipFill>
          <a:blip r:embed="rId2"/>
          <a:stretch>
            <a:fillRect/>
          </a:stretch>
        </p:blipFill>
        <p:spPr>
          <a:xfrm>
            <a:off x="4813301" y="802887"/>
            <a:ext cx="4111409" cy="4988739"/>
          </a:xfrm>
          <a:prstGeom prst="rect">
            <a:avLst/>
          </a:prstGeom>
          <a:ln>
            <a:solidFill>
              <a:schemeClr val="accent1"/>
            </a:solidFill>
          </a:ln>
        </p:spPr>
      </p:pic>
      <p:sp>
        <p:nvSpPr>
          <p:cNvPr id="7" name="TextBox 6">
            <a:extLst>
              <a:ext uri="{FF2B5EF4-FFF2-40B4-BE49-F238E27FC236}">
                <a16:creationId xmlns:a16="http://schemas.microsoft.com/office/drawing/2014/main" id="{EC55E62E-5A1A-0A47-9DAE-18B88DDF2C8F}"/>
              </a:ext>
            </a:extLst>
          </p:cNvPr>
          <p:cNvSpPr txBox="1"/>
          <p:nvPr/>
        </p:nvSpPr>
        <p:spPr>
          <a:xfrm>
            <a:off x="4813301" y="5899435"/>
            <a:ext cx="4311706" cy="923330"/>
          </a:xfrm>
          <a:prstGeom prst="rect">
            <a:avLst/>
          </a:prstGeom>
          <a:noFill/>
        </p:spPr>
        <p:txBody>
          <a:bodyPr wrap="square" rtlCol="0">
            <a:spAutoFit/>
          </a:bodyPr>
          <a:lstStyle/>
          <a:p>
            <a:r>
              <a:rPr lang="en-US" dirty="0"/>
              <a:t>Some of the requests and responses for resources in MCTC's home page.</a:t>
            </a:r>
          </a:p>
          <a:p>
            <a:r>
              <a:rPr lang="en-US" dirty="0"/>
              <a:t>Network tab, in Chrome developer tools</a:t>
            </a:r>
          </a:p>
        </p:txBody>
      </p:sp>
    </p:spTree>
    <p:extLst>
      <p:ext uri="{BB962C8B-B14F-4D97-AF65-F5344CB8AC3E}">
        <p14:creationId xmlns:p14="http://schemas.microsoft.com/office/powerpoint/2010/main" val="3785385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886"/>
            <a:ext cx="8229600" cy="1143000"/>
          </a:xfrm>
        </p:spPr>
        <p:txBody>
          <a:bodyPr/>
          <a:lstStyle/>
          <a:p>
            <a:r>
              <a:rPr lang="en-US" dirty="0"/>
              <a:t>HTTP Requests/Responses: APIs</a:t>
            </a:r>
          </a:p>
        </p:txBody>
      </p:sp>
      <p:sp>
        <p:nvSpPr>
          <p:cNvPr id="3" name="Content Placeholder 2"/>
          <p:cNvSpPr>
            <a:spLocks noGrp="1"/>
          </p:cNvSpPr>
          <p:nvPr>
            <p:ph idx="1"/>
          </p:nvPr>
        </p:nvSpPr>
        <p:spPr>
          <a:xfrm>
            <a:off x="167268" y="1150009"/>
            <a:ext cx="8976732" cy="4525963"/>
          </a:xfrm>
        </p:spPr>
        <p:txBody>
          <a:bodyPr>
            <a:noAutofit/>
          </a:bodyPr>
          <a:lstStyle/>
          <a:p>
            <a:r>
              <a:rPr lang="en-US" sz="1800" dirty="0"/>
              <a:t>Clients and servers aren't limited to to web pages and related resources</a:t>
            </a:r>
          </a:p>
          <a:p>
            <a:r>
              <a:rPr lang="en-US" sz="1800" dirty="0"/>
              <a:t>Servers can communicate with other and send data over HTTP, often using JSON responses </a:t>
            </a:r>
          </a:p>
          <a:p>
            <a:r>
              <a:rPr lang="en-US" sz="1800" dirty="0"/>
              <a:t>For example, can make a HTTP request to this URL, and receive a JSON response including the current price of Bitcoin - try this URL in your browser</a:t>
            </a:r>
          </a:p>
          <a:p>
            <a:r>
              <a:rPr lang="en-US" sz="1800" dirty="0">
                <a:hlinkClick r:id="rId2"/>
              </a:rPr>
              <a:t>https://api.coindesk.com/v1/bpi/currentprice.json</a:t>
            </a:r>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But, you can also make this request programmatically, and work with the JSON response in your code (in JavaScript and/or just about any other programming language)</a:t>
            </a:r>
          </a:p>
          <a:p>
            <a:r>
              <a:rPr lang="en-US" sz="1800" dirty="0"/>
              <a:t>For example, you could build a web application that notifies users when the price of Bitcoin goes above or below a certain threshold</a:t>
            </a:r>
          </a:p>
          <a:p>
            <a:r>
              <a:rPr lang="en-US" sz="1800" dirty="0"/>
              <a:t>An </a:t>
            </a:r>
            <a:r>
              <a:rPr lang="en-US" sz="1800" b="1" dirty="0"/>
              <a:t>API</a:t>
            </a:r>
            <a:r>
              <a:rPr lang="en-US" sz="1800" dirty="0"/>
              <a:t> (application programming interface) server provides JSON responses</a:t>
            </a:r>
          </a:p>
          <a:p>
            <a:pPr lvl="1"/>
            <a:r>
              <a:rPr lang="en-US" sz="1400" dirty="0"/>
              <a:t>An API server may also be constructed using a web application framework  </a:t>
            </a:r>
          </a:p>
          <a:p>
            <a:r>
              <a:rPr lang="en-US" sz="1800" dirty="0"/>
              <a:t>Your browser can also make API requests to a web server, used to update a page once it's loaded - AJAX or as part of a front end framework e.g. Angular, React, </a:t>
            </a:r>
            <a:r>
              <a:rPr lang="en-US" sz="1800" dirty="0" err="1"/>
              <a:t>Vuejs</a:t>
            </a:r>
            <a:r>
              <a:rPr lang="en-US" sz="1800" dirty="0"/>
              <a:t>…</a:t>
            </a:r>
          </a:p>
        </p:txBody>
      </p:sp>
      <p:pic>
        <p:nvPicPr>
          <p:cNvPr id="6" name="Picture 5">
            <a:extLst>
              <a:ext uri="{FF2B5EF4-FFF2-40B4-BE49-F238E27FC236}">
                <a16:creationId xmlns:a16="http://schemas.microsoft.com/office/drawing/2014/main" id="{ADF79D83-1DC9-474C-AC77-D327D057480C}"/>
              </a:ext>
            </a:extLst>
          </p:cNvPr>
          <p:cNvPicPr>
            <a:picLocks noChangeAspect="1"/>
          </p:cNvPicPr>
          <p:nvPr/>
        </p:nvPicPr>
        <p:blipFill>
          <a:blip r:embed="rId3"/>
          <a:stretch>
            <a:fillRect/>
          </a:stretch>
        </p:blipFill>
        <p:spPr>
          <a:xfrm>
            <a:off x="426535" y="2883004"/>
            <a:ext cx="3914078" cy="1497981"/>
          </a:xfrm>
          <a:prstGeom prst="rect">
            <a:avLst/>
          </a:prstGeom>
          <a:ln>
            <a:solidFill>
              <a:schemeClr val="accent1"/>
            </a:solidFill>
          </a:ln>
        </p:spPr>
      </p:pic>
      <p:sp>
        <p:nvSpPr>
          <p:cNvPr id="5" name="TextBox 4">
            <a:extLst>
              <a:ext uri="{FF2B5EF4-FFF2-40B4-BE49-F238E27FC236}">
                <a16:creationId xmlns:a16="http://schemas.microsoft.com/office/drawing/2014/main" id="{CB3B1EFB-8351-3F42-89E0-B1B9BF8ECA86}"/>
              </a:ext>
            </a:extLst>
          </p:cNvPr>
          <p:cNvSpPr txBox="1"/>
          <p:nvPr/>
        </p:nvSpPr>
        <p:spPr>
          <a:xfrm>
            <a:off x="4471639" y="2781931"/>
            <a:ext cx="4215161" cy="461665"/>
          </a:xfrm>
          <a:prstGeom prst="rect">
            <a:avLst/>
          </a:prstGeom>
          <a:noFill/>
        </p:spPr>
        <p:txBody>
          <a:bodyPr wrap="square" rtlCol="0">
            <a:spAutoFit/>
          </a:bodyPr>
          <a:lstStyle/>
          <a:p>
            <a:r>
              <a:rPr lang="en-US" sz="1200" dirty="0"/>
              <a:t>Tip: Use a JSON formatter tool to make it easier to read the response, e.g. </a:t>
            </a:r>
            <a:r>
              <a:rPr lang="en-US" sz="1200" dirty="0">
                <a:hlinkClick r:id="rId4"/>
              </a:rPr>
              <a:t>https://jsonformatter.curiousconcept.com</a:t>
            </a:r>
            <a:endParaRPr lang="en-US" sz="1200" dirty="0"/>
          </a:p>
        </p:txBody>
      </p:sp>
      <p:pic>
        <p:nvPicPr>
          <p:cNvPr id="7" name="Picture 6">
            <a:extLst>
              <a:ext uri="{FF2B5EF4-FFF2-40B4-BE49-F238E27FC236}">
                <a16:creationId xmlns:a16="http://schemas.microsoft.com/office/drawing/2014/main" id="{027D4B27-DE85-FE49-91DF-C1B26C16BB0C}"/>
              </a:ext>
            </a:extLst>
          </p:cNvPr>
          <p:cNvPicPr>
            <a:picLocks noChangeAspect="1"/>
          </p:cNvPicPr>
          <p:nvPr/>
        </p:nvPicPr>
        <p:blipFill>
          <a:blip r:embed="rId5"/>
          <a:stretch>
            <a:fillRect/>
          </a:stretch>
        </p:blipFill>
        <p:spPr>
          <a:xfrm>
            <a:off x="5452442" y="3245604"/>
            <a:ext cx="2253554" cy="1176606"/>
          </a:xfrm>
          <a:prstGeom prst="rect">
            <a:avLst/>
          </a:prstGeom>
        </p:spPr>
      </p:pic>
    </p:spTree>
    <p:extLst>
      <p:ext uri="{BB962C8B-B14F-4D97-AF65-F5344CB8AC3E}">
        <p14:creationId xmlns:p14="http://schemas.microsoft.com/office/powerpoint/2010/main" val="351282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3480" y="1258486"/>
            <a:ext cx="8562905" cy="1545081"/>
          </a:xfrm>
        </p:spPr>
        <p:txBody>
          <a:bodyPr>
            <a:noAutofit/>
          </a:bodyPr>
          <a:lstStyle/>
          <a:p>
            <a:r>
              <a:rPr lang="en-US" sz="2000" dirty="0"/>
              <a:t>A HTTP request must include a </a:t>
            </a:r>
            <a:r>
              <a:rPr lang="en-US" sz="2000" b="1" dirty="0"/>
              <a:t>URL </a:t>
            </a:r>
            <a:endParaRPr lang="en-US" sz="2000" dirty="0"/>
          </a:p>
          <a:p>
            <a:r>
              <a:rPr lang="en-US" sz="2000" dirty="0"/>
              <a:t>A URL has several components. It must include a protocol, port, and </a:t>
            </a:r>
            <a:r>
              <a:rPr lang="en-US" sz="2000" b="1" dirty="0"/>
              <a:t>host</a:t>
            </a:r>
            <a:r>
              <a:rPr lang="en-US" sz="2000" dirty="0"/>
              <a:t> </a:t>
            </a:r>
          </a:p>
          <a:p>
            <a:r>
              <a:rPr lang="en-US" sz="2000" dirty="0"/>
              <a:t>A URL may have a resource </a:t>
            </a:r>
            <a:r>
              <a:rPr lang="en-US" sz="2000" b="1" dirty="0"/>
              <a:t>path</a:t>
            </a:r>
            <a:r>
              <a:rPr lang="en-US" sz="2000" dirty="0"/>
              <a:t> </a:t>
            </a:r>
          </a:p>
          <a:p>
            <a:r>
              <a:rPr lang="en-US" sz="2000" dirty="0"/>
              <a:t>The URL may have a </a:t>
            </a:r>
            <a:r>
              <a:rPr lang="en-US" sz="2000" b="1" dirty="0"/>
              <a:t>query (aka query parameters)</a:t>
            </a:r>
            <a:endParaRPr lang="en-US" sz="2000" dirty="0"/>
          </a:p>
        </p:txBody>
      </p:sp>
      <p:sp>
        <p:nvSpPr>
          <p:cNvPr id="2" name="Title 1"/>
          <p:cNvSpPr>
            <a:spLocks noGrp="1"/>
          </p:cNvSpPr>
          <p:nvPr>
            <p:ph type="title"/>
          </p:nvPr>
        </p:nvSpPr>
        <p:spPr>
          <a:xfrm>
            <a:off x="457200" y="0"/>
            <a:ext cx="8229600" cy="1179383"/>
          </a:xfrm>
        </p:spPr>
        <p:txBody>
          <a:bodyPr/>
          <a:lstStyle/>
          <a:p>
            <a:r>
              <a:rPr lang="en-US" dirty="0"/>
              <a:t>HTTP Requests: URLs and Methods</a:t>
            </a:r>
          </a:p>
        </p:txBody>
      </p:sp>
      <p:pic>
        <p:nvPicPr>
          <p:cNvPr id="5" name="Picture 4"/>
          <p:cNvPicPr>
            <a:picLocks noChangeAspect="1"/>
          </p:cNvPicPr>
          <p:nvPr/>
        </p:nvPicPr>
        <p:blipFill>
          <a:blip r:embed="rId2"/>
          <a:stretch>
            <a:fillRect/>
          </a:stretch>
        </p:blipFill>
        <p:spPr>
          <a:xfrm>
            <a:off x="867928" y="2952875"/>
            <a:ext cx="7239236" cy="1497263"/>
          </a:xfrm>
          <a:prstGeom prst="rect">
            <a:avLst/>
          </a:prstGeom>
          <a:ln>
            <a:solidFill>
              <a:srgbClr val="4F81BD"/>
            </a:solidFill>
          </a:ln>
        </p:spPr>
      </p:pic>
      <p:grpSp>
        <p:nvGrpSpPr>
          <p:cNvPr id="24" name="Group 23">
            <a:extLst>
              <a:ext uri="{FF2B5EF4-FFF2-40B4-BE49-F238E27FC236}">
                <a16:creationId xmlns:a16="http://schemas.microsoft.com/office/drawing/2014/main" id="{6A6B7AC0-6D75-1141-A5B4-E5E25488B13D}"/>
              </a:ext>
            </a:extLst>
          </p:cNvPr>
          <p:cNvGrpSpPr/>
          <p:nvPr/>
        </p:nvGrpSpPr>
        <p:grpSpPr>
          <a:xfrm>
            <a:off x="383480" y="4723098"/>
            <a:ext cx="5017508" cy="1504071"/>
            <a:chOff x="620340" y="3007215"/>
            <a:chExt cx="5017508" cy="1504071"/>
          </a:xfrm>
        </p:grpSpPr>
        <p:pic>
          <p:nvPicPr>
            <p:cNvPr id="4" name="Picture 3">
              <a:extLst>
                <a:ext uri="{FF2B5EF4-FFF2-40B4-BE49-F238E27FC236}">
                  <a16:creationId xmlns:a16="http://schemas.microsoft.com/office/drawing/2014/main" id="{A36B6330-EE1E-3441-90C5-6E12D18A4D2E}"/>
                </a:ext>
              </a:extLst>
            </p:cNvPr>
            <p:cNvPicPr>
              <a:picLocks noChangeAspect="1"/>
            </p:cNvPicPr>
            <p:nvPr/>
          </p:nvPicPr>
          <p:blipFill>
            <a:blip r:embed="rId3"/>
            <a:stretch>
              <a:fillRect/>
            </a:stretch>
          </p:blipFill>
          <p:spPr>
            <a:xfrm>
              <a:off x="620340" y="3985561"/>
              <a:ext cx="4714005" cy="525725"/>
            </a:xfrm>
            <a:prstGeom prst="rect">
              <a:avLst/>
            </a:prstGeom>
            <a:ln>
              <a:solidFill>
                <a:schemeClr val="accent1"/>
              </a:solidFill>
            </a:ln>
          </p:spPr>
        </p:pic>
        <p:sp>
          <p:nvSpPr>
            <p:cNvPr id="6" name="TextBox 5">
              <a:extLst>
                <a:ext uri="{FF2B5EF4-FFF2-40B4-BE49-F238E27FC236}">
                  <a16:creationId xmlns:a16="http://schemas.microsoft.com/office/drawing/2014/main" id="{DB854F9F-B61D-364D-BB0F-766181FF8438}"/>
                </a:ext>
              </a:extLst>
            </p:cNvPr>
            <p:cNvSpPr txBox="1"/>
            <p:nvPr/>
          </p:nvSpPr>
          <p:spPr>
            <a:xfrm>
              <a:off x="4803181" y="3007215"/>
              <a:ext cx="834667" cy="646331"/>
            </a:xfrm>
            <a:prstGeom prst="rect">
              <a:avLst/>
            </a:prstGeom>
            <a:noFill/>
            <a:ln>
              <a:solidFill>
                <a:schemeClr val="accent1"/>
              </a:solidFill>
            </a:ln>
          </p:spPr>
          <p:txBody>
            <a:bodyPr wrap="square" rtlCol="0">
              <a:spAutoFit/>
            </a:bodyPr>
            <a:lstStyle/>
            <a:p>
              <a:r>
                <a:rPr lang="en-US" sz="1200" dirty="0"/>
                <a:t>Query parameter </a:t>
              </a:r>
              <a:r>
                <a:rPr lang="en-US" sz="1200" b="1" dirty="0"/>
                <a:t>q=cat</a:t>
              </a:r>
            </a:p>
          </p:txBody>
        </p:sp>
        <p:cxnSp>
          <p:nvCxnSpPr>
            <p:cNvPr id="8" name="Straight Arrow Connector 7">
              <a:extLst>
                <a:ext uri="{FF2B5EF4-FFF2-40B4-BE49-F238E27FC236}">
                  <a16:creationId xmlns:a16="http://schemas.microsoft.com/office/drawing/2014/main" id="{7E5C2EFD-CA67-A24E-B8DC-44D219040D53}"/>
                </a:ext>
              </a:extLst>
            </p:cNvPr>
            <p:cNvCxnSpPr>
              <a:cxnSpLocks/>
            </p:cNvCxnSpPr>
            <p:nvPr/>
          </p:nvCxnSpPr>
          <p:spPr>
            <a:xfrm flipH="1">
              <a:off x="4917688" y="3653546"/>
              <a:ext cx="111512" cy="435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B7C9FA4-F474-7C42-A889-569378FB8430}"/>
                </a:ext>
              </a:extLst>
            </p:cNvPr>
            <p:cNvSpPr txBox="1"/>
            <p:nvPr/>
          </p:nvSpPr>
          <p:spPr>
            <a:xfrm>
              <a:off x="3777876" y="3189273"/>
              <a:ext cx="834667" cy="461665"/>
            </a:xfrm>
            <a:prstGeom prst="rect">
              <a:avLst/>
            </a:prstGeom>
            <a:noFill/>
            <a:ln>
              <a:solidFill>
                <a:schemeClr val="accent1"/>
              </a:solidFill>
            </a:ln>
          </p:spPr>
          <p:txBody>
            <a:bodyPr wrap="square" rtlCol="0">
              <a:spAutoFit/>
            </a:bodyPr>
            <a:lstStyle/>
            <a:p>
              <a:r>
                <a:rPr lang="en-US" sz="1200" dirty="0"/>
                <a:t>Path</a:t>
              </a:r>
            </a:p>
            <a:p>
              <a:r>
                <a:rPr lang="en-US" sz="1200" b="1" dirty="0"/>
                <a:t>search</a:t>
              </a:r>
            </a:p>
          </p:txBody>
        </p:sp>
        <p:cxnSp>
          <p:nvCxnSpPr>
            <p:cNvPr id="18" name="Straight Arrow Connector 17">
              <a:extLst>
                <a:ext uri="{FF2B5EF4-FFF2-40B4-BE49-F238E27FC236}">
                  <a16:creationId xmlns:a16="http://schemas.microsoft.com/office/drawing/2014/main" id="{5A9F0F20-7A57-7941-9FAF-E45018037D5D}"/>
                </a:ext>
              </a:extLst>
            </p:cNvPr>
            <p:cNvCxnSpPr>
              <a:cxnSpLocks/>
            </p:cNvCxnSpPr>
            <p:nvPr/>
          </p:nvCxnSpPr>
          <p:spPr>
            <a:xfrm flipH="1">
              <a:off x="3892383" y="3653546"/>
              <a:ext cx="111512" cy="435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146DAE2-47E2-F349-9681-97495883A288}"/>
                </a:ext>
              </a:extLst>
            </p:cNvPr>
            <p:cNvSpPr txBox="1"/>
            <p:nvPr/>
          </p:nvSpPr>
          <p:spPr>
            <a:xfrm>
              <a:off x="2038203" y="3250936"/>
              <a:ext cx="1513344" cy="461665"/>
            </a:xfrm>
            <a:prstGeom prst="rect">
              <a:avLst/>
            </a:prstGeom>
            <a:noFill/>
            <a:ln>
              <a:solidFill>
                <a:schemeClr val="accent1"/>
              </a:solidFill>
            </a:ln>
          </p:spPr>
          <p:txBody>
            <a:bodyPr wrap="square" rtlCol="0">
              <a:spAutoFit/>
            </a:bodyPr>
            <a:lstStyle/>
            <a:p>
              <a:r>
                <a:rPr lang="en-US" sz="1200" dirty="0"/>
                <a:t>Host </a:t>
              </a:r>
              <a:r>
                <a:rPr lang="en-US" sz="1200" b="1" dirty="0" err="1"/>
                <a:t>www.google.com</a:t>
              </a:r>
              <a:endParaRPr lang="en-US" sz="1200" b="1" dirty="0"/>
            </a:p>
          </p:txBody>
        </p:sp>
        <p:cxnSp>
          <p:nvCxnSpPr>
            <p:cNvPr id="20" name="Straight Arrow Connector 19">
              <a:extLst>
                <a:ext uri="{FF2B5EF4-FFF2-40B4-BE49-F238E27FC236}">
                  <a16:creationId xmlns:a16="http://schemas.microsoft.com/office/drawing/2014/main" id="{D34F265D-835A-A64B-8A6C-732447B1C8C3}"/>
                </a:ext>
              </a:extLst>
            </p:cNvPr>
            <p:cNvCxnSpPr>
              <a:cxnSpLocks/>
            </p:cNvCxnSpPr>
            <p:nvPr/>
          </p:nvCxnSpPr>
          <p:spPr>
            <a:xfrm flipH="1">
              <a:off x="2605716" y="3715209"/>
              <a:ext cx="111512" cy="435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6E5F03F-C20E-6A4A-9BC0-43096ED80EF3}"/>
                </a:ext>
              </a:extLst>
            </p:cNvPr>
            <p:cNvSpPr txBox="1"/>
            <p:nvPr/>
          </p:nvSpPr>
          <p:spPr>
            <a:xfrm>
              <a:off x="923213" y="3121799"/>
              <a:ext cx="834667" cy="461665"/>
            </a:xfrm>
            <a:prstGeom prst="rect">
              <a:avLst/>
            </a:prstGeom>
            <a:noFill/>
            <a:ln>
              <a:solidFill>
                <a:schemeClr val="accent1"/>
              </a:solidFill>
            </a:ln>
          </p:spPr>
          <p:txBody>
            <a:bodyPr wrap="square" rtlCol="0">
              <a:spAutoFit/>
            </a:bodyPr>
            <a:lstStyle/>
            <a:p>
              <a:r>
                <a:rPr lang="en-US" sz="1200" dirty="0"/>
                <a:t>Protocol</a:t>
              </a:r>
            </a:p>
            <a:p>
              <a:r>
                <a:rPr lang="en-US" sz="1200" b="1" dirty="0"/>
                <a:t>https</a:t>
              </a:r>
            </a:p>
          </p:txBody>
        </p:sp>
        <p:cxnSp>
          <p:nvCxnSpPr>
            <p:cNvPr id="22" name="Straight Arrow Connector 21">
              <a:extLst>
                <a:ext uri="{FF2B5EF4-FFF2-40B4-BE49-F238E27FC236}">
                  <a16:creationId xmlns:a16="http://schemas.microsoft.com/office/drawing/2014/main" id="{52149DCA-1109-6548-8C80-F990EB2BF89A}"/>
                </a:ext>
              </a:extLst>
            </p:cNvPr>
            <p:cNvCxnSpPr>
              <a:cxnSpLocks/>
            </p:cNvCxnSpPr>
            <p:nvPr/>
          </p:nvCxnSpPr>
          <p:spPr>
            <a:xfrm flipH="1">
              <a:off x="1049032" y="3600292"/>
              <a:ext cx="111512" cy="4359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B5D8CC26-B086-8649-9EEC-3E93C6D1536B}"/>
              </a:ext>
            </a:extLst>
          </p:cNvPr>
          <p:cNvSpPr txBox="1"/>
          <p:nvPr/>
        </p:nvSpPr>
        <p:spPr>
          <a:xfrm>
            <a:off x="5873409" y="4750018"/>
            <a:ext cx="3204562" cy="1815882"/>
          </a:xfrm>
          <a:prstGeom prst="rect">
            <a:avLst/>
          </a:prstGeom>
          <a:noFill/>
        </p:spPr>
        <p:txBody>
          <a:bodyPr wrap="square" rtlCol="0">
            <a:spAutoFit/>
          </a:bodyPr>
          <a:lstStyle/>
          <a:p>
            <a:r>
              <a:rPr lang="en-US" sz="1600" dirty="0"/>
              <a:t>If the protocol is not provided, your browser will assume it's http. </a:t>
            </a:r>
          </a:p>
          <a:p>
            <a:r>
              <a:rPr lang="en-US" sz="1600" dirty="0"/>
              <a:t>If the port is not provided, your browser will assume it to be 80 for HTTP and 443 for HTTPS, the most common defaults, and make the correct request</a:t>
            </a:r>
          </a:p>
        </p:txBody>
      </p:sp>
      <p:pic>
        <p:nvPicPr>
          <p:cNvPr id="26" name="Picture 25">
            <a:extLst>
              <a:ext uri="{FF2B5EF4-FFF2-40B4-BE49-F238E27FC236}">
                <a16:creationId xmlns:a16="http://schemas.microsoft.com/office/drawing/2014/main" id="{02B1D3F9-CFE4-2F46-8971-63DE93F3AB20}"/>
              </a:ext>
            </a:extLst>
          </p:cNvPr>
          <p:cNvPicPr>
            <a:picLocks noChangeAspect="1"/>
          </p:cNvPicPr>
          <p:nvPr/>
        </p:nvPicPr>
        <p:blipFill>
          <a:blip r:embed="rId4"/>
          <a:stretch>
            <a:fillRect/>
          </a:stretch>
        </p:blipFill>
        <p:spPr>
          <a:xfrm>
            <a:off x="5263385" y="6565900"/>
            <a:ext cx="3683000" cy="292100"/>
          </a:xfrm>
          <a:prstGeom prst="rect">
            <a:avLst/>
          </a:prstGeom>
          <a:ln>
            <a:solidFill>
              <a:schemeClr val="accent1"/>
            </a:solidFill>
          </a:ln>
        </p:spPr>
      </p:pic>
    </p:spTree>
    <p:extLst>
      <p:ext uri="{BB962C8B-B14F-4D97-AF65-F5344CB8AC3E}">
        <p14:creationId xmlns:p14="http://schemas.microsoft.com/office/powerpoint/2010/main" val="2290915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493" y="1088970"/>
            <a:ext cx="8649368" cy="5222620"/>
          </a:xfrm>
        </p:spPr>
        <p:txBody>
          <a:bodyPr>
            <a:noAutofit/>
          </a:bodyPr>
          <a:lstStyle/>
          <a:p>
            <a:r>
              <a:rPr lang="en-US" sz="2000" dirty="0"/>
              <a:t>A request must include a</a:t>
            </a:r>
            <a:r>
              <a:rPr lang="en-US" sz="2000" b="1" dirty="0"/>
              <a:t> method</a:t>
            </a:r>
            <a:r>
              <a:rPr lang="en-US" sz="2000" dirty="0"/>
              <a:t> to indicate what type of request it is</a:t>
            </a:r>
          </a:p>
          <a:p>
            <a:r>
              <a:rPr lang="en-US" sz="2000" dirty="0"/>
              <a:t>The method is needed by the server, to figure out how to respond</a:t>
            </a:r>
          </a:p>
          <a:p>
            <a:r>
              <a:rPr lang="en-US" sz="2000" dirty="0"/>
              <a:t>There's a lot of methods, but the most common are...</a:t>
            </a:r>
          </a:p>
          <a:p>
            <a:pPr lvl="1"/>
            <a:r>
              <a:rPr lang="en-US" sz="2000" b="1" dirty="0"/>
              <a:t>GET</a:t>
            </a:r>
            <a:r>
              <a:rPr lang="en-US" sz="2000" dirty="0"/>
              <a:t>: fetch a resource from server (</a:t>
            </a:r>
            <a:r>
              <a:rPr lang="en-US" sz="2000" i="1" dirty="0"/>
              <a:t>optionally include data in the URL using query parameters</a:t>
            </a:r>
            <a:r>
              <a:rPr lang="en-US" sz="2000" dirty="0"/>
              <a:t>)</a:t>
            </a:r>
          </a:p>
          <a:p>
            <a:pPr marL="457200" lvl="1" indent="0">
              <a:buNone/>
            </a:pPr>
            <a:endParaRPr lang="en-US" sz="2000" dirty="0"/>
          </a:p>
          <a:p>
            <a:pPr lvl="1"/>
            <a:r>
              <a:rPr lang="en-US" sz="2000" b="1" dirty="0"/>
              <a:t>POST</a:t>
            </a:r>
            <a:r>
              <a:rPr lang="en-US" sz="2000" dirty="0"/>
              <a:t>: server, here's some data to save (</a:t>
            </a:r>
            <a:r>
              <a:rPr lang="en-US" sz="2000" i="1" dirty="0"/>
              <a:t>data sent in request </a:t>
            </a:r>
            <a:r>
              <a:rPr lang="en-US" sz="2000" b="1" i="1" dirty="0"/>
              <a:t>body</a:t>
            </a:r>
            <a:r>
              <a:rPr lang="en-US" sz="2000" dirty="0"/>
              <a:t>)</a:t>
            </a:r>
          </a:p>
          <a:p>
            <a:pPr lvl="1"/>
            <a:r>
              <a:rPr lang="en-US" sz="2000" b="1" dirty="0"/>
              <a:t>PUT</a:t>
            </a:r>
            <a:r>
              <a:rPr lang="en-US" sz="2000" dirty="0"/>
              <a:t>: server, replace a resource with this data</a:t>
            </a:r>
            <a:r>
              <a:rPr lang="en-US" sz="2000" b="1" dirty="0"/>
              <a:t> </a:t>
            </a:r>
          </a:p>
          <a:p>
            <a:pPr lvl="1"/>
            <a:r>
              <a:rPr lang="en-US" sz="2000" b="1" dirty="0"/>
              <a:t>PATCH</a:t>
            </a:r>
            <a:r>
              <a:rPr lang="en-US" sz="2000" dirty="0"/>
              <a:t>: server, update a resource with this data</a:t>
            </a:r>
          </a:p>
          <a:p>
            <a:pPr lvl="1"/>
            <a:r>
              <a:rPr lang="en-US" sz="2000" b="1" dirty="0"/>
              <a:t>DELETE</a:t>
            </a:r>
            <a:r>
              <a:rPr lang="en-US" sz="2000" dirty="0"/>
              <a:t>: server, delete this data</a:t>
            </a:r>
          </a:p>
          <a:p>
            <a:r>
              <a:rPr lang="en-US" sz="2000" dirty="0"/>
              <a:t>GET and POST most common, browsers know how to make these</a:t>
            </a:r>
          </a:p>
          <a:p>
            <a:r>
              <a:rPr lang="en-US" sz="2000" dirty="0"/>
              <a:t>GET requests for fetching resources, e.g. HTML, stylesheets, images</a:t>
            </a:r>
          </a:p>
          <a:p>
            <a:r>
              <a:rPr lang="en-US" sz="2000" dirty="0"/>
              <a:t>POST for modifying data on the server </a:t>
            </a:r>
          </a:p>
        </p:txBody>
      </p:sp>
      <p:sp>
        <p:nvSpPr>
          <p:cNvPr id="2" name="Title 1"/>
          <p:cNvSpPr>
            <a:spLocks noGrp="1"/>
          </p:cNvSpPr>
          <p:nvPr>
            <p:ph type="title"/>
          </p:nvPr>
        </p:nvSpPr>
        <p:spPr>
          <a:xfrm>
            <a:off x="457200" y="0"/>
            <a:ext cx="8229600" cy="1179383"/>
          </a:xfrm>
        </p:spPr>
        <p:txBody>
          <a:bodyPr/>
          <a:lstStyle/>
          <a:p>
            <a:r>
              <a:rPr lang="en-US" dirty="0"/>
              <a:t>HTTP Requests: URLs and Methods</a:t>
            </a:r>
          </a:p>
        </p:txBody>
      </p:sp>
      <p:pic>
        <p:nvPicPr>
          <p:cNvPr id="7" name="Picture 6">
            <a:extLst>
              <a:ext uri="{FF2B5EF4-FFF2-40B4-BE49-F238E27FC236}">
                <a16:creationId xmlns:a16="http://schemas.microsoft.com/office/drawing/2014/main" id="{DF5FDCC9-CD79-7843-98EF-FB11766C2A8B}"/>
              </a:ext>
            </a:extLst>
          </p:cNvPr>
          <p:cNvPicPr>
            <a:picLocks noChangeAspect="1"/>
          </p:cNvPicPr>
          <p:nvPr/>
        </p:nvPicPr>
        <p:blipFill>
          <a:blip r:embed="rId2"/>
          <a:stretch>
            <a:fillRect/>
          </a:stretch>
        </p:blipFill>
        <p:spPr>
          <a:xfrm>
            <a:off x="4928838" y="5635369"/>
            <a:ext cx="3757962" cy="1110899"/>
          </a:xfrm>
          <a:prstGeom prst="rect">
            <a:avLst/>
          </a:prstGeom>
          <a:ln>
            <a:solidFill>
              <a:schemeClr val="accent1"/>
            </a:solidFill>
          </a:ln>
        </p:spPr>
      </p:pic>
      <p:sp>
        <p:nvSpPr>
          <p:cNvPr id="9" name="TextBox 8">
            <a:extLst>
              <a:ext uri="{FF2B5EF4-FFF2-40B4-BE49-F238E27FC236}">
                <a16:creationId xmlns:a16="http://schemas.microsoft.com/office/drawing/2014/main" id="{8572462F-A0CC-754C-BD70-2A951C324BC0}"/>
              </a:ext>
            </a:extLst>
          </p:cNvPr>
          <p:cNvSpPr txBox="1"/>
          <p:nvPr/>
        </p:nvSpPr>
        <p:spPr>
          <a:xfrm>
            <a:off x="1912701" y="6126235"/>
            <a:ext cx="3237472" cy="646331"/>
          </a:xfrm>
          <a:prstGeom prst="rect">
            <a:avLst/>
          </a:prstGeom>
          <a:noFill/>
        </p:spPr>
        <p:txBody>
          <a:bodyPr wrap="square" rtlCol="0">
            <a:spAutoFit/>
          </a:bodyPr>
          <a:lstStyle/>
          <a:p>
            <a:r>
              <a:rPr lang="en-US" dirty="0"/>
              <a:t>signing up for </a:t>
            </a:r>
            <a:r>
              <a:rPr lang="en-US" dirty="0" err="1"/>
              <a:t>fixer.io</a:t>
            </a:r>
            <a:r>
              <a:rPr lang="en-US" dirty="0"/>
              <a:t> API</a:t>
            </a:r>
          </a:p>
          <a:p>
            <a:r>
              <a:rPr lang="en-US" dirty="0"/>
              <a:t>Notice POST and GET requests</a:t>
            </a:r>
          </a:p>
        </p:txBody>
      </p:sp>
      <p:pic>
        <p:nvPicPr>
          <p:cNvPr id="12" name="Picture 11">
            <a:extLst>
              <a:ext uri="{FF2B5EF4-FFF2-40B4-BE49-F238E27FC236}">
                <a16:creationId xmlns:a16="http://schemas.microsoft.com/office/drawing/2014/main" id="{4B34536B-8E81-8D44-836F-06F958C809C0}"/>
              </a:ext>
            </a:extLst>
          </p:cNvPr>
          <p:cNvPicPr>
            <a:picLocks noChangeAspect="1"/>
          </p:cNvPicPr>
          <p:nvPr/>
        </p:nvPicPr>
        <p:blipFill>
          <a:blip r:embed="rId3"/>
          <a:stretch>
            <a:fillRect/>
          </a:stretch>
        </p:blipFill>
        <p:spPr>
          <a:xfrm>
            <a:off x="3723493" y="2988276"/>
            <a:ext cx="4737100" cy="279400"/>
          </a:xfrm>
          <a:prstGeom prst="rect">
            <a:avLst/>
          </a:prstGeom>
          <a:ln>
            <a:solidFill>
              <a:schemeClr val="tx2"/>
            </a:solidFill>
          </a:ln>
        </p:spPr>
      </p:pic>
      <p:pic>
        <p:nvPicPr>
          <p:cNvPr id="15" name="Picture 14">
            <a:extLst>
              <a:ext uri="{FF2B5EF4-FFF2-40B4-BE49-F238E27FC236}">
                <a16:creationId xmlns:a16="http://schemas.microsoft.com/office/drawing/2014/main" id="{9E9ED557-BF94-C144-A21E-271A6025F7F9}"/>
              </a:ext>
            </a:extLst>
          </p:cNvPr>
          <p:cNvPicPr>
            <a:picLocks noChangeAspect="1"/>
          </p:cNvPicPr>
          <p:nvPr/>
        </p:nvPicPr>
        <p:blipFill>
          <a:blip r:embed="rId4"/>
          <a:stretch>
            <a:fillRect/>
          </a:stretch>
        </p:blipFill>
        <p:spPr>
          <a:xfrm>
            <a:off x="4250542" y="2639711"/>
            <a:ext cx="2298700" cy="330200"/>
          </a:xfrm>
          <a:prstGeom prst="rect">
            <a:avLst/>
          </a:prstGeom>
          <a:ln>
            <a:solidFill>
              <a:schemeClr val="tx2"/>
            </a:solidFill>
          </a:ln>
        </p:spPr>
      </p:pic>
    </p:spTree>
    <p:extLst>
      <p:ext uri="{BB962C8B-B14F-4D97-AF65-F5344CB8AC3E}">
        <p14:creationId xmlns:p14="http://schemas.microsoft.com/office/powerpoint/2010/main" val="2746669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Requests: URLs and Methods</a:t>
            </a:r>
          </a:p>
        </p:txBody>
      </p:sp>
      <p:sp>
        <p:nvSpPr>
          <p:cNvPr id="3" name="Content Placeholder 2"/>
          <p:cNvSpPr>
            <a:spLocks noGrp="1"/>
          </p:cNvSpPr>
          <p:nvPr>
            <p:ph idx="1"/>
          </p:nvPr>
        </p:nvSpPr>
        <p:spPr>
          <a:ln>
            <a:noFill/>
          </a:ln>
        </p:spPr>
        <p:txBody>
          <a:bodyPr>
            <a:noAutofit/>
          </a:bodyPr>
          <a:lstStyle/>
          <a:p>
            <a:r>
              <a:rPr lang="en-US" sz="2200" dirty="0"/>
              <a:t>A </a:t>
            </a:r>
            <a:r>
              <a:rPr lang="en-US" sz="2200" b="1" dirty="0"/>
              <a:t>GET</a:t>
            </a:r>
            <a:r>
              <a:rPr lang="en-US" sz="2200" dirty="0"/>
              <a:t> request is made to fetch a page, script, stylesheet, image…</a:t>
            </a:r>
          </a:p>
          <a:p>
            <a:r>
              <a:rPr lang="en-US" sz="2200" dirty="0"/>
              <a:t>Anything typed into the address bar of a browser is sent as a GET request </a:t>
            </a:r>
          </a:p>
          <a:p>
            <a:r>
              <a:rPr lang="en-US" sz="2200" dirty="0"/>
              <a:t>By default, forms send data as GET requests, e.g. Google search, other lookups and queries. Notice the form data in the URL</a:t>
            </a:r>
          </a:p>
          <a:p>
            <a:pPr lvl="2"/>
            <a:endParaRPr lang="en-US" sz="2200" dirty="0"/>
          </a:p>
          <a:p>
            <a:pPr lvl="2"/>
            <a:endParaRPr lang="en-US" sz="2200" dirty="0"/>
          </a:p>
          <a:p>
            <a:pPr marL="914400" lvl="2" indent="0">
              <a:buNone/>
            </a:pPr>
            <a:endParaRPr lang="en-US" sz="2200" dirty="0"/>
          </a:p>
        </p:txBody>
      </p:sp>
      <p:pic>
        <p:nvPicPr>
          <p:cNvPr id="12" name="Picture 11">
            <a:extLst>
              <a:ext uri="{FF2B5EF4-FFF2-40B4-BE49-F238E27FC236}">
                <a16:creationId xmlns:a16="http://schemas.microsoft.com/office/drawing/2014/main" id="{4B34536B-8E81-8D44-836F-06F958C809C0}"/>
              </a:ext>
            </a:extLst>
          </p:cNvPr>
          <p:cNvPicPr>
            <a:picLocks noChangeAspect="1"/>
          </p:cNvPicPr>
          <p:nvPr/>
        </p:nvPicPr>
        <p:blipFill>
          <a:blip r:embed="rId2"/>
          <a:stretch>
            <a:fillRect/>
          </a:stretch>
        </p:blipFill>
        <p:spPr>
          <a:xfrm>
            <a:off x="3284646" y="5712826"/>
            <a:ext cx="4737100" cy="279400"/>
          </a:xfrm>
          <a:prstGeom prst="rect">
            <a:avLst/>
          </a:prstGeom>
          <a:ln>
            <a:solidFill>
              <a:schemeClr val="tx2"/>
            </a:solidFill>
          </a:ln>
        </p:spPr>
      </p:pic>
      <p:pic>
        <p:nvPicPr>
          <p:cNvPr id="14" name="Picture 13">
            <a:extLst>
              <a:ext uri="{FF2B5EF4-FFF2-40B4-BE49-F238E27FC236}">
                <a16:creationId xmlns:a16="http://schemas.microsoft.com/office/drawing/2014/main" id="{C83DBAD7-771E-4B4F-BE58-BCAF1C169DB3}"/>
              </a:ext>
            </a:extLst>
          </p:cNvPr>
          <p:cNvPicPr>
            <a:picLocks noChangeAspect="1"/>
          </p:cNvPicPr>
          <p:nvPr/>
        </p:nvPicPr>
        <p:blipFill>
          <a:blip r:embed="rId3"/>
          <a:stretch>
            <a:fillRect/>
          </a:stretch>
        </p:blipFill>
        <p:spPr>
          <a:xfrm>
            <a:off x="551929" y="3978301"/>
            <a:ext cx="3532980" cy="1049326"/>
          </a:xfrm>
          <a:prstGeom prst="rect">
            <a:avLst/>
          </a:prstGeom>
          <a:ln>
            <a:solidFill>
              <a:schemeClr val="tx2"/>
            </a:solidFill>
          </a:ln>
        </p:spPr>
      </p:pic>
      <p:pic>
        <p:nvPicPr>
          <p:cNvPr id="4" name="Picture 3">
            <a:extLst>
              <a:ext uri="{FF2B5EF4-FFF2-40B4-BE49-F238E27FC236}">
                <a16:creationId xmlns:a16="http://schemas.microsoft.com/office/drawing/2014/main" id="{C72823C5-8C5F-EA4C-9C09-E0AF226F70DF}"/>
              </a:ext>
            </a:extLst>
          </p:cNvPr>
          <p:cNvPicPr>
            <a:picLocks noChangeAspect="1"/>
          </p:cNvPicPr>
          <p:nvPr/>
        </p:nvPicPr>
        <p:blipFill>
          <a:blip r:embed="rId4"/>
          <a:stretch>
            <a:fillRect/>
          </a:stretch>
        </p:blipFill>
        <p:spPr>
          <a:xfrm>
            <a:off x="4795305" y="4084768"/>
            <a:ext cx="3627709" cy="942859"/>
          </a:xfrm>
          <a:prstGeom prst="rect">
            <a:avLst/>
          </a:prstGeom>
          <a:ln>
            <a:solidFill>
              <a:schemeClr val="tx2"/>
            </a:solidFill>
          </a:ln>
        </p:spPr>
      </p:pic>
    </p:spTree>
    <p:extLst>
      <p:ext uri="{BB962C8B-B14F-4D97-AF65-F5344CB8AC3E}">
        <p14:creationId xmlns:p14="http://schemas.microsoft.com/office/powerpoint/2010/main" val="2995086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6493" y="1088970"/>
            <a:ext cx="8649368" cy="5222620"/>
          </a:xfrm>
          <a:ln>
            <a:noFill/>
          </a:ln>
        </p:spPr>
        <p:txBody>
          <a:bodyPr>
            <a:noAutofit/>
          </a:bodyPr>
          <a:lstStyle/>
          <a:p>
            <a:r>
              <a:rPr lang="en-US" sz="2000" dirty="0"/>
              <a:t>Users don't directly create </a:t>
            </a:r>
            <a:r>
              <a:rPr lang="en-US" sz="2000" b="1" dirty="0"/>
              <a:t>POST</a:t>
            </a:r>
            <a:r>
              <a:rPr lang="en-US" sz="2000" dirty="0"/>
              <a:t> requests. The most common way to create a POST request is with a form with </a:t>
            </a:r>
            <a:r>
              <a:rPr lang="en-US" sz="2000" b="1" dirty="0"/>
              <a:t>method="post" </a:t>
            </a:r>
            <a:r>
              <a:rPr lang="en-US" sz="2000" dirty="0"/>
              <a:t>attribute</a:t>
            </a:r>
          </a:p>
          <a:p>
            <a:endParaRPr lang="en-US" sz="2000" dirty="0"/>
          </a:p>
          <a:p>
            <a:pPr marL="0" indent="0">
              <a:buNone/>
            </a:pPr>
            <a:endParaRPr lang="en-US" sz="2000" dirty="0"/>
          </a:p>
          <a:p>
            <a:pPr marL="0" indent="0">
              <a:buNone/>
            </a:pPr>
            <a:endParaRPr lang="en-US" sz="2000" dirty="0"/>
          </a:p>
          <a:p>
            <a:r>
              <a:rPr lang="en-US" sz="2000" dirty="0"/>
              <a:t>The data is carried in the </a:t>
            </a:r>
            <a:r>
              <a:rPr lang="en-US" sz="2000" b="1" dirty="0"/>
              <a:t>body</a:t>
            </a:r>
            <a:r>
              <a:rPr lang="en-US" sz="2000" dirty="0"/>
              <a:t> of a POST request, not the URL</a:t>
            </a:r>
          </a:p>
          <a:p>
            <a:pPr lvl="1"/>
            <a:r>
              <a:rPr lang="en-US" sz="1600" dirty="0"/>
              <a:t>The request body can include file uploads</a:t>
            </a:r>
          </a:p>
          <a:p>
            <a:pPr lvl="1"/>
            <a:r>
              <a:rPr lang="en-US" sz="1600" dirty="0"/>
              <a:t>The data in the body can be encrypted</a:t>
            </a:r>
          </a:p>
          <a:p>
            <a:pPr lvl="1"/>
            <a:r>
              <a:rPr lang="en-US" sz="1600" dirty="0"/>
              <a:t>A POST request can't be bookmarked or generated from an URL. Important to prevent duplicate form submissions or inadvertent data modification </a:t>
            </a:r>
          </a:p>
          <a:p>
            <a:pPr lvl="1"/>
            <a:r>
              <a:rPr lang="en-US" sz="1600" dirty="0"/>
              <a:t>The maximum amount of data that can be sent is much larger than GET (GET has a limit of ~2000 characters)</a:t>
            </a:r>
          </a:p>
          <a:p>
            <a:r>
              <a:rPr lang="en-US" sz="2000" dirty="0"/>
              <a:t>When working with forms, use POST for </a:t>
            </a:r>
          </a:p>
          <a:p>
            <a:pPr lvl="1"/>
            <a:r>
              <a:rPr lang="en-US" sz="1600" dirty="0"/>
              <a:t>Anything that modifies data on the server (e.g. creating an account, making a purchase, making a new GitHub repository, editing a social media post…)</a:t>
            </a:r>
          </a:p>
          <a:p>
            <a:pPr lvl="1"/>
            <a:r>
              <a:rPr lang="en-US" sz="1600" dirty="0"/>
              <a:t>Uploading files</a:t>
            </a:r>
          </a:p>
          <a:p>
            <a:pPr lvl="1"/>
            <a:r>
              <a:rPr lang="en-US" sz="1600" dirty="0"/>
              <a:t>Sending any data that should be private, for example logging in</a:t>
            </a:r>
          </a:p>
          <a:p>
            <a:pPr lvl="1"/>
            <a:r>
              <a:rPr lang="en-US" sz="1600" dirty="0"/>
              <a:t>Large amounts of form data </a:t>
            </a:r>
          </a:p>
        </p:txBody>
      </p:sp>
      <p:sp>
        <p:nvSpPr>
          <p:cNvPr id="2" name="Title 1"/>
          <p:cNvSpPr>
            <a:spLocks noGrp="1"/>
          </p:cNvSpPr>
          <p:nvPr>
            <p:ph type="title"/>
          </p:nvPr>
        </p:nvSpPr>
        <p:spPr>
          <a:xfrm>
            <a:off x="457200" y="0"/>
            <a:ext cx="8229600" cy="1179383"/>
          </a:xfrm>
        </p:spPr>
        <p:txBody>
          <a:bodyPr/>
          <a:lstStyle/>
          <a:p>
            <a:r>
              <a:rPr lang="en-US" dirty="0"/>
              <a:t>HTTP Requests: URLs and Methods</a:t>
            </a:r>
          </a:p>
        </p:txBody>
      </p:sp>
      <p:pic>
        <p:nvPicPr>
          <p:cNvPr id="13" name="Picture 12">
            <a:extLst>
              <a:ext uri="{FF2B5EF4-FFF2-40B4-BE49-F238E27FC236}">
                <a16:creationId xmlns:a16="http://schemas.microsoft.com/office/drawing/2014/main" id="{E017D79F-1417-444E-8654-B910FCC90FD2}"/>
              </a:ext>
            </a:extLst>
          </p:cNvPr>
          <p:cNvPicPr>
            <a:picLocks noChangeAspect="1"/>
          </p:cNvPicPr>
          <p:nvPr/>
        </p:nvPicPr>
        <p:blipFill>
          <a:blip r:embed="rId2"/>
          <a:stretch>
            <a:fillRect/>
          </a:stretch>
        </p:blipFill>
        <p:spPr>
          <a:xfrm>
            <a:off x="3990108" y="6544254"/>
            <a:ext cx="4696691" cy="280078"/>
          </a:xfrm>
          <a:prstGeom prst="rect">
            <a:avLst/>
          </a:prstGeom>
          <a:ln>
            <a:solidFill>
              <a:schemeClr val="accent1"/>
            </a:solidFill>
          </a:ln>
        </p:spPr>
      </p:pic>
      <p:pic>
        <p:nvPicPr>
          <p:cNvPr id="5" name="Picture 4">
            <a:extLst>
              <a:ext uri="{FF2B5EF4-FFF2-40B4-BE49-F238E27FC236}">
                <a16:creationId xmlns:a16="http://schemas.microsoft.com/office/drawing/2014/main" id="{8FDA87A2-59C8-8840-954B-BB84F0D39232}"/>
              </a:ext>
            </a:extLst>
          </p:cNvPr>
          <p:cNvPicPr>
            <a:picLocks noChangeAspect="1"/>
          </p:cNvPicPr>
          <p:nvPr/>
        </p:nvPicPr>
        <p:blipFill>
          <a:blip r:embed="rId3"/>
          <a:stretch>
            <a:fillRect/>
          </a:stretch>
        </p:blipFill>
        <p:spPr>
          <a:xfrm>
            <a:off x="698500" y="1804803"/>
            <a:ext cx="4912591" cy="872553"/>
          </a:xfrm>
          <a:prstGeom prst="rect">
            <a:avLst/>
          </a:prstGeom>
          <a:ln>
            <a:solidFill>
              <a:schemeClr val="tx2"/>
            </a:solidFill>
          </a:ln>
        </p:spPr>
      </p:pic>
      <p:sp>
        <p:nvSpPr>
          <p:cNvPr id="6" name="TextBox 5">
            <a:extLst>
              <a:ext uri="{FF2B5EF4-FFF2-40B4-BE49-F238E27FC236}">
                <a16:creationId xmlns:a16="http://schemas.microsoft.com/office/drawing/2014/main" id="{35712B2B-84EB-A640-BCB9-25473CFA500D}"/>
              </a:ext>
            </a:extLst>
          </p:cNvPr>
          <p:cNvSpPr txBox="1"/>
          <p:nvPr/>
        </p:nvSpPr>
        <p:spPr>
          <a:xfrm>
            <a:off x="6691746" y="5851123"/>
            <a:ext cx="2456698" cy="369332"/>
          </a:xfrm>
          <a:prstGeom prst="rect">
            <a:avLst/>
          </a:prstGeom>
          <a:noFill/>
          <a:ln>
            <a:solidFill>
              <a:srgbClr val="002060"/>
            </a:solidFill>
          </a:ln>
        </p:spPr>
        <p:txBody>
          <a:bodyPr wrap="none" rtlCol="0">
            <a:spAutoFit/>
          </a:bodyPr>
          <a:lstStyle/>
          <a:p>
            <a:r>
              <a:rPr lang="en-US" dirty="0"/>
              <a:t>What's wrong with this?</a:t>
            </a:r>
          </a:p>
        </p:txBody>
      </p:sp>
      <p:cxnSp>
        <p:nvCxnSpPr>
          <p:cNvPr id="8" name="Straight Arrow Connector 7">
            <a:extLst>
              <a:ext uri="{FF2B5EF4-FFF2-40B4-BE49-F238E27FC236}">
                <a16:creationId xmlns:a16="http://schemas.microsoft.com/office/drawing/2014/main" id="{64B29A7A-F358-4145-8C50-532CF33DBD6B}"/>
              </a:ext>
            </a:extLst>
          </p:cNvPr>
          <p:cNvCxnSpPr>
            <a:cxnSpLocks/>
          </p:cNvCxnSpPr>
          <p:nvPr/>
        </p:nvCxnSpPr>
        <p:spPr>
          <a:xfrm flipH="1" flipV="1">
            <a:off x="4835238" y="1930004"/>
            <a:ext cx="1488318" cy="1066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7258ABE-3ECA-3946-BD53-917C37093F76}"/>
              </a:ext>
            </a:extLst>
          </p:cNvPr>
          <p:cNvSpPr txBox="1"/>
          <p:nvPr/>
        </p:nvSpPr>
        <p:spPr>
          <a:xfrm>
            <a:off x="6323556" y="1812285"/>
            <a:ext cx="2631939" cy="923330"/>
          </a:xfrm>
          <a:prstGeom prst="rect">
            <a:avLst/>
          </a:prstGeom>
          <a:noFill/>
        </p:spPr>
        <p:txBody>
          <a:bodyPr wrap="none" rtlCol="0">
            <a:spAutoFit/>
          </a:bodyPr>
          <a:lstStyle/>
          <a:p>
            <a:r>
              <a:rPr lang="en-US" b="1" dirty="0"/>
              <a:t>method="POST" </a:t>
            </a:r>
            <a:r>
              <a:rPr lang="en-US" dirty="0"/>
              <a:t>attribute</a:t>
            </a:r>
          </a:p>
          <a:p>
            <a:r>
              <a:rPr lang="en-US" dirty="0"/>
              <a:t>It's not case sensitive</a:t>
            </a:r>
          </a:p>
          <a:p>
            <a:r>
              <a:rPr lang="en-US" b="1" dirty="0"/>
              <a:t>method="post" </a:t>
            </a:r>
            <a:r>
              <a:rPr lang="en-US" dirty="0"/>
              <a:t>works too</a:t>
            </a:r>
          </a:p>
        </p:txBody>
      </p:sp>
      <p:cxnSp>
        <p:nvCxnSpPr>
          <p:cNvPr id="17" name="Straight Arrow Connector 16">
            <a:extLst>
              <a:ext uri="{FF2B5EF4-FFF2-40B4-BE49-F238E27FC236}">
                <a16:creationId xmlns:a16="http://schemas.microsoft.com/office/drawing/2014/main" id="{E8089A91-03BC-3C46-A362-4AE859020178}"/>
              </a:ext>
            </a:extLst>
          </p:cNvPr>
          <p:cNvCxnSpPr/>
          <p:nvPr/>
        </p:nvCxnSpPr>
        <p:spPr>
          <a:xfrm flipH="1">
            <a:off x="7772400" y="6243256"/>
            <a:ext cx="152400" cy="300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6301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47425"/>
            <a:ext cx="8229600" cy="5104879"/>
          </a:xfrm>
        </p:spPr>
        <p:txBody>
          <a:bodyPr>
            <a:noAutofit/>
          </a:bodyPr>
          <a:lstStyle/>
          <a:p>
            <a:r>
              <a:rPr lang="en-US" sz="2400" dirty="0"/>
              <a:t>A </a:t>
            </a:r>
            <a:r>
              <a:rPr lang="en-US" sz="2400" b="1" dirty="0"/>
              <a:t>response</a:t>
            </a:r>
            <a:r>
              <a:rPr lang="en-US" sz="2400" dirty="0"/>
              <a:t> is sent by the server in response to a request</a:t>
            </a:r>
          </a:p>
          <a:p>
            <a:r>
              <a:rPr lang="en-US" sz="2400" dirty="0"/>
              <a:t>The response can contain many parts, most common are </a:t>
            </a:r>
          </a:p>
          <a:p>
            <a:pPr lvl="1"/>
            <a:r>
              <a:rPr lang="en-US" sz="2000" b="1" dirty="0"/>
              <a:t>Headers</a:t>
            </a:r>
            <a:r>
              <a:rPr lang="en-US" sz="2000" dirty="0"/>
              <a:t> (required)</a:t>
            </a:r>
            <a:r>
              <a:rPr lang="en-US" sz="2000" b="1" dirty="0"/>
              <a:t>: </a:t>
            </a:r>
            <a:r>
              <a:rPr lang="en-US" sz="2000" dirty="0"/>
              <a:t>metadata about the response, including</a:t>
            </a:r>
            <a:endParaRPr lang="en-US" sz="1800" dirty="0"/>
          </a:p>
          <a:p>
            <a:pPr lvl="2"/>
            <a:r>
              <a:rPr lang="en-US" sz="1800" b="1" dirty="0"/>
              <a:t>Content-Type</a:t>
            </a:r>
            <a:r>
              <a:rPr lang="en-US" sz="1800" dirty="0"/>
              <a:t>: what type of data is this? Text/HTML, JSON, stylesheet, image…. Used by the client to figure out what to do with the response</a:t>
            </a:r>
          </a:p>
          <a:p>
            <a:pPr lvl="2"/>
            <a:r>
              <a:rPr lang="en-US" sz="1800" b="1" dirty="0"/>
              <a:t>Content-Length</a:t>
            </a:r>
            <a:r>
              <a:rPr lang="en-US" sz="1800" dirty="0"/>
              <a:t>: the size of the response in bytes Many other header fields, </a:t>
            </a:r>
            <a:r>
              <a:rPr lang="en-US" sz="1800" dirty="0">
                <a:hlinkClick r:id="rId2"/>
              </a:rPr>
              <a:t>https://en.wikipedia.org/wiki/List_of_HTTP_header_fields</a:t>
            </a:r>
            <a:r>
              <a:rPr lang="en-US" sz="1800" dirty="0"/>
              <a:t> </a:t>
            </a:r>
          </a:p>
          <a:p>
            <a:pPr lvl="1"/>
            <a:r>
              <a:rPr lang="en-US" sz="2000" b="1" dirty="0"/>
              <a:t>Body</a:t>
            </a:r>
            <a:r>
              <a:rPr lang="en-US" sz="2000" dirty="0"/>
              <a:t> (optional): the data of the response, which may be a HTML page, script, JSON, image, other media….</a:t>
            </a:r>
          </a:p>
          <a:p>
            <a:pPr lvl="1"/>
            <a:r>
              <a:rPr lang="en-US" sz="2000" dirty="0"/>
              <a:t>A </a:t>
            </a:r>
            <a:r>
              <a:rPr lang="en-US" sz="2000" b="1" dirty="0"/>
              <a:t>status code</a:t>
            </a:r>
            <a:r>
              <a:rPr lang="en-US" sz="2000" dirty="0"/>
              <a:t> (required): indicates if the request was successful or not, or if the client needs to do more work to complete the request</a:t>
            </a:r>
          </a:p>
        </p:txBody>
      </p:sp>
      <p:sp>
        <p:nvSpPr>
          <p:cNvPr id="2" name="Title 1"/>
          <p:cNvSpPr>
            <a:spLocks noGrp="1"/>
          </p:cNvSpPr>
          <p:nvPr>
            <p:ph type="title"/>
          </p:nvPr>
        </p:nvSpPr>
        <p:spPr>
          <a:xfrm>
            <a:off x="457200" y="0"/>
            <a:ext cx="8229600" cy="1247425"/>
          </a:xfrm>
        </p:spPr>
        <p:txBody>
          <a:bodyPr/>
          <a:lstStyle/>
          <a:p>
            <a:r>
              <a:rPr lang="en-US" dirty="0"/>
              <a:t>HTTP Requests/Responses</a:t>
            </a:r>
          </a:p>
        </p:txBody>
      </p:sp>
    </p:spTree>
    <p:extLst>
      <p:ext uri="{BB962C8B-B14F-4D97-AF65-F5344CB8AC3E}">
        <p14:creationId xmlns:p14="http://schemas.microsoft.com/office/powerpoint/2010/main" val="947892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663" y="1095025"/>
            <a:ext cx="8564137" cy="5104879"/>
          </a:xfrm>
        </p:spPr>
        <p:txBody>
          <a:bodyPr>
            <a:noAutofit/>
          </a:bodyPr>
          <a:lstStyle/>
          <a:p>
            <a:r>
              <a:rPr lang="en-US" sz="2400" dirty="0"/>
              <a:t>Many status codes, but common ones include</a:t>
            </a:r>
          </a:p>
          <a:p>
            <a:pPr lvl="1"/>
            <a:r>
              <a:rPr lang="en-US" sz="2000" dirty="0"/>
              <a:t>2xx = ok. 2xx messages indicate success</a:t>
            </a:r>
          </a:p>
          <a:p>
            <a:pPr lvl="2"/>
            <a:r>
              <a:rPr lang="en-US" sz="2000" b="1" dirty="0"/>
              <a:t>200</a:t>
            </a:r>
            <a:r>
              <a:rPr lang="en-US" sz="2000" dirty="0"/>
              <a:t> ok, used for many types of request</a:t>
            </a:r>
          </a:p>
          <a:p>
            <a:pPr lvl="2"/>
            <a:r>
              <a:rPr lang="en-US" sz="2000" b="1" dirty="0"/>
              <a:t>201</a:t>
            </a:r>
            <a:r>
              <a:rPr lang="en-US" sz="2000" dirty="0"/>
              <a:t> created. Often sent in response to a POST</a:t>
            </a:r>
          </a:p>
          <a:p>
            <a:pPr lvl="1"/>
            <a:r>
              <a:rPr lang="en-US" sz="2000" dirty="0"/>
              <a:t>3xx = the client needs to do more work to complete the request </a:t>
            </a:r>
          </a:p>
          <a:p>
            <a:pPr lvl="2"/>
            <a:r>
              <a:rPr lang="en-US" sz="2000" b="1" dirty="0"/>
              <a:t>302</a:t>
            </a:r>
            <a:r>
              <a:rPr lang="en-US" sz="2000" dirty="0"/>
              <a:t> redirect. e.g. after logging in, redirect to customer's profile page</a:t>
            </a:r>
          </a:p>
          <a:p>
            <a:pPr lvl="1"/>
            <a:r>
              <a:rPr lang="en-US" sz="2000" dirty="0"/>
              <a:t>4xx = client errors – for example, client has requested something that is not available, or they are not authorized to request</a:t>
            </a:r>
          </a:p>
          <a:p>
            <a:pPr lvl="2"/>
            <a:r>
              <a:rPr lang="en-US" sz="2000" b="1" dirty="0"/>
              <a:t>401</a:t>
            </a:r>
            <a:r>
              <a:rPr lang="en-US" sz="2000" dirty="0"/>
              <a:t> unauthorized. Client needs to authenticate (log in)</a:t>
            </a:r>
          </a:p>
          <a:p>
            <a:pPr lvl="2"/>
            <a:r>
              <a:rPr lang="en-US" sz="2000" b="1" dirty="0"/>
              <a:t>403</a:t>
            </a:r>
            <a:r>
              <a:rPr lang="en-US" sz="2000" dirty="0"/>
              <a:t> forbidden. Client may be logged in but does not have permission to perform this action (e.g. delete someone else's data)</a:t>
            </a:r>
          </a:p>
          <a:p>
            <a:pPr lvl="2"/>
            <a:r>
              <a:rPr lang="en-US" sz="2000" b="1" dirty="0"/>
              <a:t>404</a:t>
            </a:r>
            <a:r>
              <a:rPr lang="en-US" sz="2000" dirty="0"/>
              <a:t> not found</a:t>
            </a:r>
          </a:p>
          <a:p>
            <a:pPr lvl="1"/>
            <a:r>
              <a:rPr lang="en-US" sz="2000" dirty="0"/>
              <a:t>5xx = server errors </a:t>
            </a:r>
          </a:p>
          <a:p>
            <a:pPr lvl="2"/>
            <a:r>
              <a:rPr lang="en-US" sz="2000" b="1" dirty="0"/>
              <a:t>500</a:t>
            </a:r>
            <a:r>
              <a:rPr lang="en-US" sz="2000" dirty="0"/>
              <a:t> internal server error, a general error message</a:t>
            </a:r>
          </a:p>
          <a:p>
            <a:pPr lvl="2"/>
            <a:r>
              <a:rPr lang="en-US" sz="2000" b="1" dirty="0"/>
              <a:t>503</a:t>
            </a:r>
            <a:r>
              <a:rPr lang="en-US" sz="2000" dirty="0"/>
              <a:t> service unavailable </a:t>
            </a:r>
          </a:p>
          <a:p>
            <a:pPr marL="0" indent="0">
              <a:buNone/>
            </a:pPr>
            <a:endParaRPr lang="en-US" sz="2000" dirty="0"/>
          </a:p>
        </p:txBody>
      </p:sp>
      <p:sp>
        <p:nvSpPr>
          <p:cNvPr id="2" name="Title 1"/>
          <p:cNvSpPr>
            <a:spLocks noGrp="1"/>
          </p:cNvSpPr>
          <p:nvPr>
            <p:ph type="title"/>
          </p:nvPr>
        </p:nvSpPr>
        <p:spPr>
          <a:xfrm>
            <a:off x="457200" y="0"/>
            <a:ext cx="8229600" cy="1247425"/>
          </a:xfrm>
        </p:spPr>
        <p:txBody>
          <a:bodyPr/>
          <a:lstStyle/>
          <a:p>
            <a:r>
              <a:rPr lang="en-US" dirty="0"/>
              <a:t>HTTP Requests/Responses</a:t>
            </a:r>
          </a:p>
        </p:txBody>
      </p:sp>
      <p:sp>
        <p:nvSpPr>
          <p:cNvPr id="4" name="TextBox 3"/>
          <p:cNvSpPr txBox="1"/>
          <p:nvPr/>
        </p:nvSpPr>
        <p:spPr>
          <a:xfrm>
            <a:off x="6747164" y="5126183"/>
            <a:ext cx="2396835" cy="1754326"/>
          </a:xfrm>
          <a:prstGeom prst="rect">
            <a:avLst/>
          </a:prstGeom>
          <a:noFill/>
          <a:ln>
            <a:solidFill>
              <a:srgbClr val="4F81BD"/>
            </a:solidFill>
          </a:ln>
        </p:spPr>
        <p:txBody>
          <a:bodyPr wrap="square" rtlCol="0">
            <a:spAutoFit/>
          </a:bodyPr>
          <a:lstStyle/>
          <a:p>
            <a:r>
              <a:rPr lang="en-US" dirty="0"/>
              <a:t>There's more to HTTP requests and responses than this, but these are the most important parts you need to know about right now.</a:t>
            </a:r>
          </a:p>
        </p:txBody>
      </p:sp>
    </p:spTree>
    <p:extLst>
      <p:ext uri="{BB962C8B-B14F-4D97-AF65-F5344CB8AC3E}">
        <p14:creationId xmlns:p14="http://schemas.microsoft.com/office/powerpoint/2010/main" val="2502612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Important to understand the structure of a HTTP request &amp; response</a:t>
            </a:r>
          </a:p>
        </p:txBody>
      </p:sp>
      <p:sp>
        <p:nvSpPr>
          <p:cNvPr id="3" name="Content Placeholder 2"/>
          <p:cNvSpPr>
            <a:spLocks noGrp="1"/>
          </p:cNvSpPr>
          <p:nvPr>
            <p:ph idx="1"/>
          </p:nvPr>
        </p:nvSpPr>
        <p:spPr/>
        <p:txBody>
          <a:bodyPr>
            <a:normAutofit fontScale="92500" lnSpcReduction="20000"/>
          </a:bodyPr>
          <a:lstStyle/>
          <a:p>
            <a:r>
              <a:rPr lang="en-US" dirty="0"/>
              <a:t>You need to understand how to make a request, and how to create the right response</a:t>
            </a:r>
          </a:p>
          <a:p>
            <a:endParaRPr lang="en-US" dirty="0"/>
          </a:p>
          <a:p>
            <a:r>
              <a:rPr lang="en-US" dirty="0"/>
              <a:t>And, it's very useful for programmers to understand network topics </a:t>
            </a:r>
          </a:p>
          <a:p>
            <a:r>
              <a:rPr lang="en-US" dirty="0"/>
              <a:t>Important for programmers to understand the environment in which your code will run</a:t>
            </a:r>
          </a:p>
          <a:p>
            <a:r>
              <a:rPr lang="en-US" dirty="0">
                <a:hlinkClick r:id="rId2"/>
              </a:rPr>
              <a:t>http://www.sw-engineering-candies.com/blog-1/top10thingseverysoftwareengineershouldknow#TOC-Understand-the-Infrastructure</a:t>
            </a:r>
            <a:endParaRPr lang="en-US" dirty="0"/>
          </a:p>
        </p:txBody>
      </p:sp>
    </p:spTree>
    <p:extLst>
      <p:ext uri="{BB962C8B-B14F-4D97-AF65-F5344CB8AC3E}">
        <p14:creationId xmlns:p14="http://schemas.microsoft.com/office/powerpoint/2010/main" val="393433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Server Software</a:t>
            </a:r>
          </a:p>
        </p:txBody>
      </p:sp>
      <p:sp>
        <p:nvSpPr>
          <p:cNvPr id="3" name="Content Placeholder 2"/>
          <p:cNvSpPr>
            <a:spLocks noGrp="1"/>
          </p:cNvSpPr>
          <p:nvPr>
            <p:ph idx="1"/>
          </p:nvPr>
        </p:nvSpPr>
        <p:spPr/>
        <p:txBody>
          <a:bodyPr>
            <a:normAutofit fontScale="92500" lnSpcReduction="20000"/>
          </a:bodyPr>
          <a:lstStyle/>
          <a:p>
            <a:r>
              <a:rPr lang="en-US" dirty="0"/>
              <a:t>Apache</a:t>
            </a:r>
          </a:p>
          <a:p>
            <a:pPr marL="742950" lvl="2" indent="-342900"/>
            <a:r>
              <a:rPr lang="en-US" sz="2600" dirty="0">
                <a:hlinkClick r:id="rId2"/>
              </a:rPr>
              <a:t>https://httpd.apache.org/</a:t>
            </a:r>
            <a:r>
              <a:rPr lang="en-US" sz="2600" dirty="0"/>
              <a:t> </a:t>
            </a:r>
          </a:p>
          <a:p>
            <a:r>
              <a:rPr lang="en-US" dirty="0" err="1"/>
              <a:t>Ngnix</a:t>
            </a:r>
            <a:r>
              <a:rPr lang="en-US" dirty="0"/>
              <a:t> ('engine x')</a:t>
            </a:r>
          </a:p>
          <a:p>
            <a:pPr lvl="1"/>
            <a:r>
              <a:rPr lang="en-US" sz="2600" dirty="0">
                <a:hlinkClick r:id="rId3"/>
              </a:rPr>
              <a:t>https://www.nginx.com/</a:t>
            </a:r>
            <a:endParaRPr lang="en-US" sz="2600" dirty="0"/>
          </a:p>
          <a:p>
            <a:pPr lvl="1"/>
            <a:endParaRPr lang="en-US" dirty="0"/>
          </a:p>
          <a:p>
            <a:r>
              <a:rPr lang="en-US" dirty="0"/>
              <a:t>Apache and </a:t>
            </a:r>
            <a:r>
              <a:rPr lang="en-US" dirty="0" err="1"/>
              <a:t>Ngnix</a:t>
            </a:r>
            <a:r>
              <a:rPr lang="en-US" dirty="0"/>
              <a:t> are cross-platform but most commonly run on Linux/Unix servers</a:t>
            </a:r>
          </a:p>
          <a:p>
            <a:endParaRPr lang="en-US" dirty="0"/>
          </a:p>
          <a:p>
            <a:r>
              <a:rPr lang="en-US" dirty="0"/>
              <a:t>Microsoft IIS (Internet Information Services)</a:t>
            </a:r>
          </a:p>
          <a:p>
            <a:pPr lvl="1"/>
            <a:r>
              <a:rPr lang="en-US" dirty="0">
                <a:hlinkClick r:id="rId4"/>
              </a:rPr>
              <a:t>https://www.iis.net/</a:t>
            </a:r>
            <a:r>
              <a:rPr lang="en-US" dirty="0"/>
              <a:t> </a:t>
            </a:r>
          </a:p>
        </p:txBody>
      </p:sp>
    </p:spTree>
    <p:extLst>
      <p:ext uri="{BB962C8B-B14F-4D97-AF65-F5344CB8AC3E}">
        <p14:creationId xmlns:p14="http://schemas.microsoft.com/office/powerpoint/2010/main" val="1574875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Django</a:t>
            </a:r>
            <a:endParaRPr lang="en-US" dirty="0"/>
          </a:p>
        </p:txBody>
      </p:sp>
      <p:sp>
        <p:nvSpPr>
          <p:cNvPr id="3" name="Content Placeholder 2"/>
          <p:cNvSpPr>
            <a:spLocks noGrp="1"/>
          </p:cNvSpPr>
          <p:nvPr>
            <p:ph idx="1"/>
          </p:nvPr>
        </p:nvSpPr>
        <p:spPr>
          <a:xfrm>
            <a:off x="457200" y="1600200"/>
            <a:ext cx="8229600" cy="5019541"/>
          </a:xfrm>
        </p:spPr>
        <p:txBody>
          <a:bodyPr>
            <a:normAutofit fontScale="92500" lnSpcReduction="20000"/>
          </a:bodyPr>
          <a:lstStyle/>
          <a:p>
            <a:r>
              <a:rPr lang="en-US" dirty="0"/>
              <a:t>Python Web Application Framework</a:t>
            </a:r>
          </a:p>
          <a:p>
            <a:r>
              <a:rPr lang="en-US" dirty="0"/>
              <a:t>Used by Instagram, Bitbucket, </a:t>
            </a:r>
            <a:r>
              <a:rPr lang="en-US" dirty="0" err="1"/>
              <a:t>Pintrest</a:t>
            </a:r>
            <a:r>
              <a:rPr lang="en-US" dirty="0"/>
              <a:t>, The Onion, Mozilla, National Geographic, NASA, Venmo…</a:t>
            </a:r>
            <a:endParaRPr lang="is-IS" dirty="0"/>
          </a:p>
          <a:p>
            <a:pPr lvl="1"/>
            <a:r>
              <a:rPr lang="en-US" dirty="0">
                <a:hlinkClick r:id="rId2"/>
              </a:rPr>
              <a:t>https://www.djangoproject.com/start/overview/</a:t>
            </a:r>
            <a:r>
              <a:rPr lang="en-US" dirty="0"/>
              <a:t> </a:t>
            </a:r>
          </a:p>
          <a:p>
            <a:pPr lvl="1"/>
            <a:r>
              <a:rPr lang="en-US" dirty="0">
                <a:hlinkClick r:id="rId3"/>
              </a:rPr>
              <a:t>http://ddi-dev.com/blog/programming/top-sites-built-django-framework/</a:t>
            </a:r>
            <a:r>
              <a:rPr lang="en-US" dirty="0"/>
              <a:t> </a:t>
            </a:r>
          </a:p>
          <a:p>
            <a:r>
              <a:rPr lang="en-US" dirty="0"/>
              <a:t>An opinionated web framework - there is usually one Django way to do things</a:t>
            </a:r>
          </a:p>
          <a:p>
            <a:r>
              <a:rPr lang="en-US" dirty="0"/>
              <a:t>A lot of structure, which makes it good for larger sites</a:t>
            </a:r>
          </a:p>
          <a:p>
            <a:pPr lvl="1"/>
            <a:r>
              <a:rPr lang="en-US" dirty="0"/>
              <a:t>Compare to Flask</a:t>
            </a:r>
          </a:p>
        </p:txBody>
      </p:sp>
    </p:spTree>
    <p:extLst>
      <p:ext uri="{BB962C8B-B14F-4D97-AF65-F5344CB8AC3E}">
        <p14:creationId xmlns:p14="http://schemas.microsoft.com/office/powerpoint/2010/main" val="76091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Django Site: Travel Wish list</a:t>
            </a:r>
          </a:p>
        </p:txBody>
      </p:sp>
      <p:sp>
        <p:nvSpPr>
          <p:cNvPr id="3" name="Content Placeholder 2"/>
          <p:cNvSpPr>
            <a:spLocks noGrp="1"/>
          </p:cNvSpPr>
          <p:nvPr>
            <p:ph idx="1"/>
          </p:nvPr>
        </p:nvSpPr>
        <p:spPr/>
        <p:txBody>
          <a:bodyPr>
            <a:normAutofit fontScale="92500" lnSpcReduction="10000"/>
          </a:bodyPr>
          <a:lstStyle/>
          <a:p>
            <a:r>
              <a:rPr lang="en-US" dirty="0"/>
              <a:t>User can enter the names of places they want to visit</a:t>
            </a:r>
          </a:p>
          <a:p>
            <a:r>
              <a:rPr lang="en-US" dirty="0"/>
              <a:t>Will have a </a:t>
            </a:r>
            <a:r>
              <a:rPr lang="en-US" i="1" dirty="0"/>
              <a:t>visited</a:t>
            </a:r>
            <a:r>
              <a:rPr lang="en-US" dirty="0"/>
              <a:t> button to click, to check off a place</a:t>
            </a:r>
          </a:p>
          <a:p>
            <a:r>
              <a:rPr lang="en-US" dirty="0"/>
              <a:t>Can view list of places that the user wants to visit</a:t>
            </a:r>
          </a:p>
          <a:p>
            <a:r>
              <a:rPr lang="en-US" dirty="0"/>
              <a:t>And a list of places that they have visited</a:t>
            </a:r>
          </a:p>
          <a:p>
            <a:endParaRPr lang="en-US" dirty="0"/>
          </a:p>
          <a:p>
            <a:r>
              <a:rPr lang="en-US" dirty="0">
                <a:hlinkClick r:id="rId2"/>
              </a:rPr>
              <a:t>https://github.com/claraj/django_travel_wishlist</a:t>
            </a:r>
            <a:r>
              <a:rPr lang="en-US" dirty="0"/>
              <a:t>   </a:t>
            </a:r>
          </a:p>
          <a:p>
            <a:pPr marL="0" indent="0">
              <a:buNone/>
            </a:pPr>
            <a:r>
              <a:rPr lang="en-US" dirty="0"/>
              <a:t> </a:t>
            </a:r>
          </a:p>
        </p:txBody>
      </p:sp>
    </p:spTree>
    <p:extLst>
      <p:ext uri="{BB962C8B-B14F-4D97-AF65-F5344CB8AC3E}">
        <p14:creationId xmlns:p14="http://schemas.microsoft.com/office/powerpoint/2010/main" val="559377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282"/>
            <a:ext cx="8229600" cy="1143000"/>
          </a:xfrm>
        </p:spPr>
        <p:txBody>
          <a:bodyPr/>
          <a:lstStyle/>
          <a:p>
            <a:r>
              <a:rPr lang="en-US" dirty="0"/>
              <a:t>Design</a:t>
            </a:r>
          </a:p>
        </p:txBody>
      </p:sp>
      <p:sp>
        <p:nvSpPr>
          <p:cNvPr id="3" name="Content Placeholder 2"/>
          <p:cNvSpPr>
            <a:spLocks noGrp="1"/>
          </p:cNvSpPr>
          <p:nvPr>
            <p:ph idx="1"/>
          </p:nvPr>
        </p:nvSpPr>
        <p:spPr>
          <a:xfrm>
            <a:off x="457200" y="1192282"/>
            <a:ext cx="8229600" cy="4525963"/>
          </a:xfrm>
        </p:spPr>
        <p:txBody>
          <a:bodyPr/>
          <a:lstStyle/>
          <a:p>
            <a:r>
              <a:rPr lang="en-US" dirty="0"/>
              <a:t>Sketch out the pages you want; what components will they have?</a:t>
            </a:r>
          </a:p>
          <a:p>
            <a:r>
              <a:rPr lang="en-US" dirty="0"/>
              <a:t>How will the user move between pages? </a:t>
            </a:r>
          </a:p>
        </p:txBody>
      </p:sp>
      <p:pic>
        <p:nvPicPr>
          <p:cNvPr id="5" name="Picture 4" descr="djan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758" y="3186402"/>
            <a:ext cx="5169906" cy="3671597"/>
          </a:xfrm>
          <a:prstGeom prst="rect">
            <a:avLst/>
          </a:prstGeom>
        </p:spPr>
      </p:pic>
    </p:spTree>
    <p:extLst>
      <p:ext uri="{BB962C8B-B14F-4D97-AF65-F5344CB8AC3E}">
        <p14:creationId xmlns:p14="http://schemas.microsoft.com/office/powerpoint/2010/main" val="1565181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46"/>
            <a:ext cx="8229600" cy="1143000"/>
          </a:xfrm>
        </p:spPr>
        <p:txBody>
          <a:bodyPr/>
          <a:lstStyle/>
          <a:p>
            <a:r>
              <a:rPr lang="en-US" dirty="0"/>
              <a:t>Create Project</a:t>
            </a:r>
          </a:p>
        </p:txBody>
      </p:sp>
      <p:sp>
        <p:nvSpPr>
          <p:cNvPr id="3" name="Content Placeholder 2"/>
          <p:cNvSpPr>
            <a:spLocks noGrp="1"/>
          </p:cNvSpPr>
          <p:nvPr>
            <p:ph idx="1"/>
          </p:nvPr>
        </p:nvSpPr>
        <p:spPr>
          <a:xfrm>
            <a:off x="457200" y="1172846"/>
            <a:ext cx="8229600" cy="5023451"/>
          </a:xfrm>
        </p:spPr>
        <p:txBody>
          <a:bodyPr>
            <a:normAutofit/>
          </a:bodyPr>
          <a:lstStyle/>
          <a:p>
            <a:r>
              <a:rPr lang="en-US" dirty="0"/>
              <a:t>Create new directory called </a:t>
            </a:r>
            <a:r>
              <a:rPr lang="en-US" b="1" dirty="0" err="1"/>
              <a:t>django_wishlist</a:t>
            </a:r>
            <a:endParaRPr lang="en-US" b="1" dirty="0"/>
          </a:p>
          <a:p>
            <a:r>
              <a:rPr lang="en-US" dirty="0"/>
              <a:t>In the </a:t>
            </a:r>
            <a:r>
              <a:rPr lang="en-US" dirty="0" err="1"/>
              <a:t>django_wishlist</a:t>
            </a:r>
            <a:r>
              <a:rPr lang="en-US" dirty="0"/>
              <a:t> directory:</a:t>
            </a:r>
          </a:p>
          <a:p>
            <a:pPr lvl="1"/>
            <a:r>
              <a:rPr lang="en-US" dirty="0"/>
              <a:t>Create and activate a new virtual environment; specify Python 3 if you have more than one python on your computer</a:t>
            </a:r>
          </a:p>
          <a:p>
            <a:pPr lvl="1"/>
            <a:r>
              <a:rPr lang="en-US" dirty="0"/>
              <a:t>Install </a:t>
            </a:r>
            <a:r>
              <a:rPr lang="en-US" dirty="0" err="1"/>
              <a:t>django</a:t>
            </a:r>
            <a:r>
              <a:rPr lang="en-US" dirty="0"/>
              <a:t> with </a:t>
            </a:r>
            <a:r>
              <a:rPr lang="en-US" b="1" dirty="0"/>
              <a:t>pip install </a:t>
            </a:r>
            <a:r>
              <a:rPr lang="en-US" b="1" dirty="0" err="1"/>
              <a:t>django</a:t>
            </a:r>
            <a:endParaRPr lang="en-US" b="1" dirty="0"/>
          </a:p>
          <a:p>
            <a:pPr marL="0" indent="0">
              <a:buNone/>
            </a:pPr>
            <a:endParaRPr lang="en-US" dirty="0"/>
          </a:p>
        </p:txBody>
      </p:sp>
    </p:spTree>
    <p:extLst>
      <p:ext uri="{BB962C8B-B14F-4D97-AF65-F5344CB8AC3E}">
        <p14:creationId xmlns:p14="http://schemas.microsoft.com/office/powerpoint/2010/main" val="146652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46"/>
            <a:ext cx="8229600" cy="1143000"/>
          </a:xfrm>
        </p:spPr>
        <p:txBody>
          <a:bodyPr/>
          <a:lstStyle/>
          <a:p>
            <a:r>
              <a:rPr lang="en-US" dirty="0"/>
              <a:t>Create Project</a:t>
            </a:r>
          </a:p>
        </p:txBody>
      </p:sp>
      <p:sp>
        <p:nvSpPr>
          <p:cNvPr id="3" name="Content Placeholder 2"/>
          <p:cNvSpPr>
            <a:spLocks noGrp="1"/>
          </p:cNvSpPr>
          <p:nvPr>
            <p:ph idx="1"/>
          </p:nvPr>
        </p:nvSpPr>
        <p:spPr>
          <a:xfrm>
            <a:off x="457200" y="1172846"/>
            <a:ext cx="8229600" cy="5023451"/>
          </a:xfrm>
        </p:spPr>
        <p:txBody>
          <a:bodyPr>
            <a:normAutofit lnSpcReduction="10000"/>
          </a:bodyPr>
          <a:lstStyle/>
          <a:p>
            <a:r>
              <a:rPr lang="en-US" dirty="0"/>
              <a:t>From the </a:t>
            </a:r>
            <a:r>
              <a:rPr lang="en-US" dirty="0" err="1"/>
              <a:t>django_wishlist</a:t>
            </a:r>
            <a:r>
              <a:rPr lang="en-US" dirty="0"/>
              <a:t> directory, type</a:t>
            </a:r>
          </a:p>
          <a:p>
            <a:pPr marL="0" indent="0">
              <a:buNone/>
            </a:pPr>
            <a:r>
              <a:rPr lang="en-US" sz="2800" b="1" dirty="0" err="1">
                <a:latin typeface="Consolas"/>
                <a:cs typeface="Consolas"/>
              </a:rPr>
              <a:t>django</a:t>
            </a:r>
            <a:r>
              <a:rPr lang="en-US" sz="2800" b="1" dirty="0">
                <a:latin typeface="Consolas"/>
                <a:cs typeface="Consolas"/>
              </a:rPr>
              <a:t>-admin </a:t>
            </a:r>
            <a:r>
              <a:rPr lang="en-US" sz="2800" b="1" dirty="0" err="1">
                <a:latin typeface="Consolas"/>
                <a:cs typeface="Consolas"/>
              </a:rPr>
              <a:t>startproject</a:t>
            </a:r>
            <a:r>
              <a:rPr lang="en-US" sz="2800" b="1" dirty="0">
                <a:latin typeface="Consolas"/>
                <a:cs typeface="Consolas"/>
              </a:rPr>
              <a:t> </a:t>
            </a:r>
            <a:r>
              <a:rPr lang="en-US" sz="2800" b="1" dirty="0" err="1">
                <a:latin typeface="Consolas"/>
                <a:cs typeface="Consolas"/>
              </a:rPr>
              <a:t>wishlist</a:t>
            </a:r>
            <a:endParaRPr lang="en-US" sz="2800" b="1" dirty="0">
              <a:latin typeface="Consolas"/>
              <a:cs typeface="Consolas"/>
            </a:endParaRPr>
          </a:p>
          <a:p>
            <a:pPr marL="0" indent="0">
              <a:buNone/>
            </a:pPr>
            <a:endParaRPr lang="en-US" sz="2800" b="1" dirty="0">
              <a:latin typeface="Consolas"/>
              <a:cs typeface="Consolas"/>
            </a:endParaRPr>
          </a:p>
          <a:p>
            <a:pPr marL="0" lvl="1" indent="0">
              <a:buNone/>
            </a:pPr>
            <a:r>
              <a:rPr lang="en-US" dirty="0"/>
              <a:t>This will create the following files:</a:t>
            </a:r>
          </a:p>
          <a:p>
            <a:pPr marL="0" lvl="1" indent="0">
              <a:buNone/>
            </a:pPr>
            <a:endParaRPr lang="en-US" dirty="0"/>
          </a:p>
          <a:p>
            <a:pPr marL="0" lvl="1" indent="0">
              <a:buNone/>
            </a:pPr>
            <a:endParaRPr lang="en-US" dirty="0"/>
          </a:p>
          <a:p>
            <a:pPr marL="0" lvl="1" indent="0">
              <a:buNone/>
            </a:pPr>
            <a:endParaRPr lang="en-US" dirty="0"/>
          </a:p>
          <a:p>
            <a:pPr marL="0" lvl="1" indent="0">
              <a:buNone/>
            </a:pPr>
            <a:endParaRPr lang="en-US" dirty="0"/>
          </a:p>
          <a:p>
            <a:pPr marL="0" lvl="1" indent="0">
              <a:buNone/>
            </a:pPr>
            <a:endParaRPr lang="en-US" dirty="0"/>
          </a:p>
          <a:p>
            <a:pPr marL="0" lvl="1" indent="0">
              <a:buNone/>
            </a:pPr>
            <a:r>
              <a:rPr lang="en-US" dirty="0"/>
              <a:t>Open the project in your editor.</a:t>
            </a:r>
          </a:p>
          <a:p>
            <a:pPr marL="0" lvl="1" indent="0">
              <a:buNone/>
            </a:pPr>
            <a:endParaRPr lang="en-US" sz="2800" b="1" dirty="0">
              <a:latin typeface="Consolas"/>
              <a:cs typeface="Consolas"/>
            </a:endParaRPr>
          </a:p>
          <a:p>
            <a:pPr marL="0" lvl="1" indent="0">
              <a:buNone/>
            </a:pPr>
            <a:endParaRPr lang="en-US" b="1" dirty="0">
              <a:latin typeface="Consolas"/>
              <a:cs typeface="Consolas"/>
            </a:endParaRPr>
          </a:p>
          <a:p>
            <a:pPr marL="0" lvl="1" indent="0">
              <a:buNone/>
            </a:pPr>
            <a:endParaRPr lang="en-US" sz="2800" b="1" dirty="0">
              <a:latin typeface="Consolas"/>
              <a:cs typeface="Consolas"/>
            </a:endParaRPr>
          </a:p>
          <a:p>
            <a:pPr marL="0" lvl="1" indent="0">
              <a:buNone/>
            </a:pPr>
            <a:endParaRPr lang="en-US" b="1" dirty="0">
              <a:latin typeface="Consolas"/>
              <a:cs typeface="Consolas"/>
            </a:endParaRPr>
          </a:p>
          <a:p>
            <a:pPr marL="0" lvl="1" indent="0">
              <a:buNone/>
            </a:pPr>
            <a:endParaRPr lang="en-US" sz="2800" b="1" dirty="0">
              <a:latin typeface="Consolas"/>
              <a:cs typeface="Consolas"/>
            </a:endParaRPr>
          </a:p>
          <a:p>
            <a:pPr marL="0" indent="0">
              <a:buNone/>
            </a:pPr>
            <a:endParaRPr lang="en-US" dirty="0"/>
          </a:p>
        </p:txBody>
      </p:sp>
      <p:pic>
        <p:nvPicPr>
          <p:cNvPr id="5" name="Picture 4">
            <a:extLst>
              <a:ext uri="{FF2B5EF4-FFF2-40B4-BE49-F238E27FC236}">
                <a16:creationId xmlns:a16="http://schemas.microsoft.com/office/drawing/2014/main" id="{FF897DEA-633D-A54F-8E10-FFC71E4E4DA3}"/>
              </a:ext>
            </a:extLst>
          </p:cNvPr>
          <p:cNvPicPr>
            <a:picLocks noChangeAspect="1"/>
          </p:cNvPicPr>
          <p:nvPr/>
        </p:nvPicPr>
        <p:blipFill>
          <a:blip r:embed="rId2"/>
          <a:stretch>
            <a:fillRect/>
          </a:stretch>
        </p:blipFill>
        <p:spPr>
          <a:xfrm>
            <a:off x="2292703" y="3356263"/>
            <a:ext cx="3381663" cy="1702655"/>
          </a:xfrm>
          <a:prstGeom prst="rect">
            <a:avLst/>
          </a:prstGeom>
        </p:spPr>
      </p:pic>
    </p:spTree>
    <p:extLst>
      <p:ext uri="{BB962C8B-B14F-4D97-AF65-F5344CB8AC3E}">
        <p14:creationId xmlns:p14="http://schemas.microsoft.com/office/powerpoint/2010/main" val="552081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1143000"/>
          </a:xfrm>
        </p:spPr>
        <p:txBody>
          <a:bodyPr/>
          <a:lstStyle/>
          <a:p>
            <a:r>
              <a:rPr lang="en-US" dirty="0"/>
              <a:t>Run server</a:t>
            </a:r>
          </a:p>
        </p:txBody>
      </p:sp>
      <p:sp>
        <p:nvSpPr>
          <p:cNvPr id="3" name="Content Placeholder 2"/>
          <p:cNvSpPr>
            <a:spLocks noGrp="1"/>
          </p:cNvSpPr>
          <p:nvPr>
            <p:ph idx="1"/>
          </p:nvPr>
        </p:nvSpPr>
        <p:spPr>
          <a:xfrm>
            <a:off x="457200" y="1143000"/>
            <a:ext cx="8229600" cy="4525963"/>
          </a:xfrm>
        </p:spPr>
        <p:txBody>
          <a:bodyPr>
            <a:normAutofit/>
          </a:bodyPr>
          <a:lstStyle/>
          <a:p>
            <a:r>
              <a:rPr lang="en-US" sz="2800" dirty="0"/>
              <a:t>Verify you are in the </a:t>
            </a:r>
            <a:r>
              <a:rPr lang="en-US" sz="2800" b="1" dirty="0" err="1"/>
              <a:t>wishlist</a:t>
            </a:r>
            <a:r>
              <a:rPr lang="en-US" sz="2800" dirty="0"/>
              <a:t> directory and type</a:t>
            </a:r>
          </a:p>
          <a:p>
            <a:pPr marL="0" indent="0">
              <a:buNone/>
            </a:pPr>
            <a:r>
              <a:rPr lang="en-US" sz="2800" b="1" dirty="0">
                <a:latin typeface="Consolas"/>
                <a:cs typeface="Consolas"/>
              </a:rPr>
              <a:t>python </a:t>
            </a:r>
            <a:r>
              <a:rPr lang="en-US" sz="2800" b="1" dirty="0" err="1">
                <a:latin typeface="Consolas"/>
                <a:cs typeface="Consolas"/>
              </a:rPr>
              <a:t>manage.py</a:t>
            </a:r>
            <a:r>
              <a:rPr lang="en-US" sz="2800" b="1" dirty="0">
                <a:latin typeface="Consolas"/>
                <a:cs typeface="Consolas"/>
              </a:rPr>
              <a:t> </a:t>
            </a:r>
            <a:r>
              <a:rPr lang="en-US" sz="2800" b="1" dirty="0" err="1">
                <a:latin typeface="Consolas"/>
                <a:cs typeface="Consolas"/>
              </a:rPr>
              <a:t>runserver</a:t>
            </a:r>
            <a:endParaRPr lang="en-US" sz="2800" dirty="0">
              <a:latin typeface="Consolas"/>
              <a:cs typeface="Consolas"/>
            </a:endParaRPr>
          </a:p>
          <a:p>
            <a:r>
              <a:rPr lang="en-US" sz="2800" dirty="0"/>
              <a:t>Go to </a:t>
            </a:r>
            <a:r>
              <a:rPr lang="en-US" sz="2800" dirty="0">
                <a:hlinkClick r:id="rId2"/>
              </a:rPr>
              <a:t>http://127.0.0.1:8000</a:t>
            </a:r>
            <a:r>
              <a:rPr lang="en-US" sz="2800" dirty="0"/>
              <a:t>  in your browser</a:t>
            </a:r>
          </a:p>
          <a:p>
            <a:r>
              <a:rPr lang="en-US" sz="2800" dirty="0"/>
              <a:t>To stop server, press </a:t>
            </a:r>
            <a:r>
              <a:rPr lang="en-US" sz="2800" dirty="0" err="1"/>
              <a:t>Ctrl+C</a:t>
            </a:r>
            <a:r>
              <a:rPr lang="en-US" sz="2800" dirty="0"/>
              <a:t> </a:t>
            </a:r>
          </a:p>
          <a:p>
            <a:endParaRPr lang="en-US" sz="2800" dirty="0"/>
          </a:p>
          <a:p>
            <a:pPr marL="0" indent="0">
              <a:buNone/>
            </a:pPr>
            <a:endParaRPr lang="en-US" sz="2800" dirty="0"/>
          </a:p>
        </p:txBody>
      </p:sp>
      <p:sp>
        <p:nvSpPr>
          <p:cNvPr id="7" name="TextBox 6">
            <a:extLst>
              <a:ext uri="{FF2B5EF4-FFF2-40B4-BE49-F238E27FC236}">
                <a16:creationId xmlns:a16="http://schemas.microsoft.com/office/drawing/2014/main" id="{35397C60-A733-7B4C-9C35-96C9A00DC505}"/>
              </a:ext>
            </a:extLst>
          </p:cNvPr>
          <p:cNvSpPr txBox="1"/>
          <p:nvPr/>
        </p:nvSpPr>
        <p:spPr>
          <a:xfrm>
            <a:off x="4115530" y="3580377"/>
            <a:ext cx="4802106"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You can ignore the "unapplied migrations" warning, we'll fix that soon</a:t>
            </a:r>
          </a:p>
          <a:p>
            <a:endParaRPr lang="en-US" sz="2800" dirty="0"/>
          </a:p>
        </p:txBody>
      </p:sp>
      <p:pic>
        <p:nvPicPr>
          <p:cNvPr id="4" name="Picture 3">
            <a:extLst>
              <a:ext uri="{FF2B5EF4-FFF2-40B4-BE49-F238E27FC236}">
                <a16:creationId xmlns:a16="http://schemas.microsoft.com/office/drawing/2014/main" id="{1914D7EE-55A9-1344-ADF8-33F555F11E06}"/>
              </a:ext>
            </a:extLst>
          </p:cNvPr>
          <p:cNvPicPr>
            <a:picLocks noChangeAspect="1"/>
          </p:cNvPicPr>
          <p:nvPr/>
        </p:nvPicPr>
        <p:blipFill>
          <a:blip r:embed="rId3"/>
          <a:stretch>
            <a:fillRect/>
          </a:stretch>
        </p:blipFill>
        <p:spPr>
          <a:xfrm>
            <a:off x="321899" y="3805546"/>
            <a:ext cx="3406877" cy="2482153"/>
          </a:xfrm>
          <a:prstGeom prst="rect">
            <a:avLst/>
          </a:prstGeom>
          <a:ln>
            <a:solidFill>
              <a:schemeClr val="accent1"/>
            </a:solidFill>
          </a:ln>
        </p:spPr>
      </p:pic>
      <p:pic>
        <p:nvPicPr>
          <p:cNvPr id="6" name="Picture 5">
            <a:extLst>
              <a:ext uri="{FF2B5EF4-FFF2-40B4-BE49-F238E27FC236}">
                <a16:creationId xmlns:a16="http://schemas.microsoft.com/office/drawing/2014/main" id="{94942118-EBFD-D24F-841A-62E8627C0826}"/>
              </a:ext>
            </a:extLst>
          </p:cNvPr>
          <p:cNvPicPr>
            <a:picLocks noChangeAspect="1"/>
          </p:cNvPicPr>
          <p:nvPr/>
        </p:nvPicPr>
        <p:blipFill>
          <a:blip r:embed="rId4"/>
          <a:stretch>
            <a:fillRect/>
          </a:stretch>
        </p:blipFill>
        <p:spPr>
          <a:xfrm>
            <a:off x="4634323" y="5046623"/>
            <a:ext cx="4187778" cy="1670025"/>
          </a:xfrm>
          <a:prstGeom prst="rect">
            <a:avLst/>
          </a:prstGeom>
        </p:spPr>
      </p:pic>
    </p:spTree>
    <p:extLst>
      <p:ext uri="{BB962C8B-B14F-4D97-AF65-F5344CB8AC3E}">
        <p14:creationId xmlns:p14="http://schemas.microsoft.com/office/powerpoint/2010/main" val="2591989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app</a:t>
            </a:r>
          </a:p>
        </p:txBody>
      </p:sp>
      <p:sp>
        <p:nvSpPr>
          <p:cNvPr id="3" name="Content Placeholder 2"/>
          <p:cNvSpPr>
            <a:spLocks noGrp="1"/>
          </p:cNvSpPr>
          <p:nvPr>
            <p:ph idx="1"/>
          </p:nvPr>
        </p:nvSpPr>
        <p:spPr>
          <a:xfrm>
            <a:off x="457200" y="1417638"/>
            <a:ext cx="8229600" cy="4525963"/>
          </a:xfrm>
        </p:spPr>
        <p:txBody>
          <a:bodyPr>
            <a:normAutofit/>
          </a:bodyPr>
          <a:lstStyle/>
          <a:p>
            <a:r>
              <a:rPr lang="en-US" sz="2800" dirty="0"/>
              <a:t>Each part of your website is an </a:t>
            </a:r>
            <a:r>
              <a:rPr lang="en-US" sz="2800" b="1" dirty="0"/>
              <a:t>app</a:t>
            </a:r>
          </a:p>
          <a:p>
            <a:r>
              <a:rPr lang="en-US" sz="2800" dirty="0"/>
              <a:t>We only need one app in our project</a:t>
            </a:r>
          </a:p>
          <a:p>
            <a:r>
              <a:rPr lang="en-US" sz="2800" dirty="0"/>
              <a:t>Stop your server with </a:t>
            </a:r>
            <a:r>
              <a:rPr lang="en-US" sz="2800" dirty="0" err="1"/>
              <a:t>Ctrl+C</a:t>
            </a:r>
            <a:r>
              <a:rPr lang="en-US" sz="2800" dirty="0"/>
              <a:t> and create an app with</a:t>
            </a:r>
          </a:p>
          <a:p>
            <a:pPr marL="0" indent="0">
              <a:buNone/>
            </a:pPr>
            <a:r>
              <a:rPr lang="en-US" sz="2800" b="1" dirty="0">
                <a:latin typeface="Consolas"/>
                <a:cs typeface="Consolas"/>
              </a:rPr>
              <a:t>python </a:t>
            </a:r>
            <a:r>
              <a:rPr lang="en-US" sz="2800" b="1" dirty="0" err="1">
                <a:latin typeface="Consolas"/>
                <a:cs typeface="Consolas"/>
              </a:rPr>
              <a:t>manage.py</a:t>
            </a:r>
            <a:r>
              <a:rPr lang="en-US" sz="2800" b="1" dirty="0">
                <a:latin typeface="Consolas"/>
                <a:cs typeface="Consolas"/>
              </a:rPr>
              <a:t> </a:t>
            </a:r>
            <a:r>
              <a:rPr lang="en-US" sz="2800" b="1" dirty="0" err="1">
                <a:latin typeface="Consolas"/>
                <a:cs typeface="Consolas"/>
              </a:rPr>
              <a:t>startapp</a:t>
            </a:r>
            <a:r>
              <a:rPr lang="en-US" sz="2800" b="1" dirty="0">
                <a:latin typeface="Consolas"/>
                <a:cs typeface="Consolas"/>
              </a:rPr>
              <a:t> </a:t>
            </a:r>
            <a:r>
              <a:rPr lang="en-US" sz="2800" b="1" dirty="0" err="1">
                <a:latin typeface="Consolas"/>
                <a:cs typeface="Consolas"/>
              </a:rPr>
              <a:t>travel_wishlist</a:t>
            </a:r>
            <a:endParaRPr lang="en-US" sz="2800" b="1" dirty="0">
              <a:latin typeface="Consolas"/>
              <a:cs typeface="Consolas"/>
            </a:endParaRPr>
          </a:p>
          <a:p>
            <a:endParaRPr lang="en-US" sz="2800" dirty="0"/>
          </a:p>
          <a:p>
            <a:r>
              <a:rPr lang="en-US" sz="2800" dirty="0"/>
              <a:t>Which will create some more </a:t>
            </a:r>
          </a:p>
          <a:p>
            <a:pPr marL="0" indent="0">
              <a:buNone/>
            </a:pPr>
            <a:r>
              <a:rPr lang="en-US" sz="2800" dirty="0"/>
              <a:t>directories and files in your project</a:t>
            </a:r>
          </a:p>
        </p:txBody>
      </p:sp>
      <p:pic>
        <p:nvPicPr>
          <p:cNvPr id="4" name="Picture 3">
            <a:extLst>
              <a:ext uri="{FF2B5EF4-FFF2-40B4-BE49-F238E27FC236}">
                <a16:creationId xmlns:a16="http://schemas.microsoft.com/office/drawing/2014/main" id="{6B98D3B6-6AA9-AB4E-A644-0972BE835A5C}"/>
              </a:ext>
            </a:extLst>
          </p:cNvPr>
          <p:cNvPicPr>
            <a:picLocks noChangeAspect="1"/>
          </p:cNvPicPr>
          <p:nvPr/>
        </p:nvPicPr>
        <p:blipFill>
          <a:blip r:embed="rId2"/>
          <a:stretch>
            <a:fillRect/>
          </a:stretch>
        </p:blipFill>
        <p:spPr>
          <a:xfrm>
            <a:off x="6332939" y="3812688"/>
            <a:ext cx="2285622" cy="2867891"/>
          </a:xfrm>
          <a:prstGeom prst="rect">
            <a:avLst/>
          </a:prstGeom>
        </p:spPr>
      </p:pic>
    </p:spTree>
    <p:extLst>
      <p:ext uri="{BB962C8B-B14F-4D97-AF65-F5344CB8AC3E}">
        <p14:creationId xmlns:p14="http://schemas.microsoft.com/office/powerpoint/2010/main" val="1229973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694"/>
            <a:ext cx="8229600" cy="1143000"/>
          </a:xfrm>
        </p:spPr>
        <p:txBody>
          <a:bodyPr/>
          <a:lstStyle/>
          <a:p>
            <a:r>
              <a:rPr lang="en-US" dirty="0"/>
              <a:t>Add </a:t>
            </a:r>
            <a:r>
              <a:rPr lang="en-US" dirty="0" err="1"/>
              <a:t>travel_wishlist</a:t>
            </a:r>
            <a:r>
              <a:rPr lang="en-US" dirty="0"/>
              <a:t> to </a:t>
            </a:r>
            <a:r>
              <a:rPr lang="en-US" dirty="0" err="1"/>
              <a:t>settings.py</a:t>
            </a:r>
            <a:endParaRPr lang="en-US" dirty="0"/>
          </a:p>
        </p:txBody>
      </p:sp>
      <p:sp>
        <p:nvSpPr>
          <p:cNvPr id="3" name="Content Placeholder 2"/>
          <p:cNvSpPr>
            <a:spLocks noGrp="1"/>
          </p:cNvSpPr>
          <p:nvPr>
            <p:ph idx="1"/>
          </p:nvPr>
        </p:nvSpPr>
        <p:spPr>
          <a:xfrm>
            <a:off x="457200" y="1226648"/>
            <a:ext cx="8229600" cy="4525963"/>
          </a:xfrm>
        </p:spPr>
        <p:txBody>
          <a:bodyPr>
            <a:normAutofit/>
          </a:bodyPr>
          <a:lstStyle/>
          <a:p>
            <a:r>
              <a:rPr lang="en-US" sz="2800" dirty="0" err="1"/>
              <a:t>settings.py</a:t>
            </a:r>
            <a:r>
              <a:rPr lang="en-US" sz="2800" dirty="0"/>
              <a:t> has high-level settings for the project</a:t>
            </a:r>
          </a:p>
          <a:p>
            <a:r>
              <a:rPr lang="en-US" sz="2800" dirty="0"/>
              <a:t>Open </a:t>
            </a:r>
            <a:r>
              <a:rPr lang="en-US" sz="2800" dirty="0" err="1"/>
              <a:t>wishlist</a:t>
            </a:r>
            <a:r>
              <a:rPr lang="en-US" sz="2800" dirty="0"/>
              <a:t>/</a:t>
            </a:r>
            <a:r>
              <a:rPr lang="en-US" sz="2800" dirty="0" err="1"/>
              <a:t>wishlist</a:t>
            </a:r>
            <a:r>
              <a:rPr lang="en-US" sz="2800" dirty="0"/>
              <a:t>/</a:t>
            </a:r>
            <a:r>
              <a:rPr lang="en-US" sz="2800" dirty="0" err="1"/>
              <a:t>settings.py</a:t>
            </a:r>
            <a:endParaRPr lang="en-US" sz="2800" dirty="0"/>
          </a:p>
          <a:p>
            <a:r>
              <a:rPr lang="en-US" sz="2800" dirty="0"/>
              <a:t>Find the INSTALLED_APPS list</a:t>
            </a:r>
          </a:p>
          <a:p>
            <a:r>
              <a:rPr lang="en-US" sz="2800" dirty="0"/>
              <a:t>Add '</a:t>
            </a:r>
            <a:r>
              <a:rPr lang="en-US" sz="2800" dirty="0" err="1"/>
              <a:t>travel_wishlist</a:t>
            </a:r>
            <a:r>
              <a:rPr lang="en-US" sz="2800" dirty="0"/>
              <a:t>' to the end  </a:t>
            </a:r>
          </a:p>
        </p:txBody>
      </p:sp>
      <p:pic>
        <p:nvPicPr>
          <p:cNvPr id="4" name="Picture 3"/>
          <p:cNvPicPr>
            <a:picLocks noChangeAspect="1"/>
          </p:cNvPicPr>
          <p:nvPr/>
        </p:nvPicPr>
        <p:blipFill>
          <a:blip r:embed="rId2"/>
          <a:stretch>
            <a:fillRect/>
          </a:stretch>
        </p:blipFill>
        <p:spPr>
          <a:xfrm>
            <a:off x="1123380" y="3489629"/>
            <a:ext cx="6667500" cy="3187700"/>
          </a:xfrm>
          <a:prstGeom prst="rect">
            <a:avLst/>
          </a:prstGeom>
        </p:spPr>
      </p:pic>
      <p:cxnSp>
        <p:nvCxnSpPr>
          <p:cNvPr id="6" name="Straight Arrow Connector 5"/>
          <p:cNvCxnSpPr>
            <a:cxnSpLocks/>
          </p:cNvCxnSpPr>
          <p:nvPr/>
        </p:nvCxnSpPr>
        <p:spPr>
          <a:xfrm flipH="1" flipV="1">
            <a:off x="6373504" y="5595582"/>
            <a:ext cx="2057107" cy="371223"/>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483649" y="5966805"/>
            <a:ext cx="1332360" cy="214192"/>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4991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First page</a:t>
            </a:r>
          </a:p>
        </p:txBody>
      </p:sp>
      <p:sp>
        <p:nvSpPr>
          <p:cNvPr id="3" name="Content Placeholder 2"/>
          <p:cNvSpPr>
            <a:spLocks noGrp="1"/>
          </p:cNvSpPr>
          <p:nvPr>
            <p:ph idx="1"/>
          </p:nvPr>
        </p:nvSpPr>
        <p:spPr>
          <a:xfrm>
            <a:off x="457200" y="1600200"/>
            <a:ext cx="8229600" cy="4779691"/>
          </a:xfrm>
        </p:spPr>
        <p:txBody>
          <a:bodyPr>
            <a:normAutofit fontScale="92500" lnSpcReduction="20000"/>
          </a:bodyPr>
          <a:lstStyle/>
          <a:p>
            <a:r>
              <a:rPr lang="en-US" dirty="0"/>
              <a:t>The page should display a list of places</a:t>
            </a:r>
          </a:p>
          <a:p>
            <a:r>
              <a:rPr lang="en-US" dirty="0"/>
              <a:t>And, a form with a text input to type a new place name, and an add/submit button</a:t>
            </a:r>
          </a:p>
          <a:p>
            <a:r>
              <a:rPr lang="en-US" dirty="0"/>
              <a:t>Let's make this the home page of the app</a:t>
            </a:r>
          </a:p>
          <a:p>
            <a:r>
              <a:rPr lang="en-US" dirty="0"/>
              <a:t>To display a page, we need to decide on </a:t>
            </a:r>
          </a:p>
          <a:p>
            <a:pPr lvl="1"/>
            <a:r>
              <a:rPr lang="en-US" dirty="0"/>
              <a:t>the </a:t>
            </a:r>
            <a:r>
              <a:rPr lang="en-US" b="1" dirty="0" err="1"/>
              <a:t>url</a:t>
            </a:r>
            <a:r>
              <a:rPr lang="en-US" dirty="0"/>
              <a:t> for a </a:t>
            </a:r>
            <a:r>
              <a:rPr lang="en-US" i="1" dirty="0"/>
              <a:t>request</a:t>
            </a:r>
            <a:r>
              <a:rPr lang="en-US" dirty="0"/>
              <a:t> for this page</a:t>
            </a:r>
          </a:p>
          <a:p>
            <a:pPr lvl="1"/>
            <a:r>
              <a:rPr lang="en-US" dirty="0"/>
              <a:t>a </a:t>
            </a:r>
            <a:r>
              <a:rPr lang="en-US" b="1" dirty="0"/>
              <a:t>view</a:t>
            </a:r>
            <a:r>
              <a:rPr lang="en-US" dirty="0"/>
              <a:t>, the code that figures out what data to display on the page (and may talk to a database), which creates a </a:t>
            </a:r>
            <a:r>
              <a:rPr lang="en-US" i="1" dirty="0"/>
              <a:t>response  </a:t>
            </a:r>
          </a:p>
          <a:p>
            <a:pPr lvl="1"/>
            <a:r>
              <a:rPr lang="en-US" dirty="0"/>
              <a:t>and a </a:t>
            </a:r>
            <a:r>
              <a:rPr lang="en-US" b="1" dirty="0"/>
              <a:t>template</a:t>
            </a:r>
            <a:r>
              <a:rPr lang="en-US" dirty="0"/>
              <a:t> - used to create a response - HTML to be displayed, usually with placeholders for the view to populate with data</a:t>
            </a:r>
          </a:p>
        </p:txBody>
      </p:sp>
    </p:spTree>
    <p:extLst>
      <p:ext uri="{BB962C8B-B14F-4D97-AF65-F5344CB8AC3E}">
        <p14:creationId xmlns:p14="http://schemas.microsoft.com/office/powerpoint/2010/main" val="2584142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736"/>
            <a:ext cx="8229600" cy="1143000"/>
          </a:xfrm>
        </p:spPr>
        <p:txBody>
          <a:bodyPr/>
          <a:lstStyle/>
          <a:p>
            <a:r>
              <a:rPr lang="en-US" dirty="0"/>
              <a:t>Place Model</a:t>
            </a:r>
          </a:p>
        </p:txBody>
      </p:sp>
      <p:sp>
        <p:nvSpPr>
          <p:cNvPr id="3" name="Content Placeholder 2"/>
          <p:cNvSpPr>
            <a:spLocks noGrp="1"/>
          </p:cNvSpPr>
          <p:nvPr>
            <p:ph idx="1"/>
          </p:nvPr>
        </p:nvSpPr>
        <p:spPr>
          <a:xfrm>
            <a:off x="272955" y="1298736"/>
            <a:ext cx="8639033" cy="4525963"/>
          </a:xfrm>
        </p:spPr>
        <p:txBody>
          <a:bodyPr>
            <a:normAutofit/>
          </a:bodyPr>
          <a:lstStyle/>
          <a:p>
            <a:r>
              <a:rPr lang="en-US" sz="2600" dirty="0"/>
              <a:t>Django has a built-in ORM, similar to </a:t>
            </a:r>
            <a:r>
              <a:rPr lang="en-US" sz="2600" dirty="0" err="1"/>
              <a:t>PeeWee</a:t>
            </a:r>
            <a:r>
              <a:rPr lang="en-US" sz="2600" dirty="0"/>
              <a:t> or </a:t>
            </a:r>
            <a:r>
              <a:rPr lang="en-US" sz="2600" dirty="0" err="1"/>
              <a:t>SQLAlchemy</a:t>
            </a:r>
            <a:endParaRPr lang="en-US" sz="2600" dirty="0"/>
          </a:p>
          <a:p>
            <a:r>
              <a:rPr lang="en-US" sz="2600" dirty="0"/>
              <a:t>In </a:t>
            </a:r>
            <a:r>
              <a:rPr lang="en-US" sz="2600" b="1" dirty="0" err="1"/>
              <a:t>wishlist</a:t>
            </a:r>
            <a:r>
              <a:rPr lang="en-US" sz="2600" b="1" dirty="0"/>
              <a:t>/</a:t>
            </a:r>
            <a:r>
              <a:rPr lang="en-US" sz="2600" b="1" dirty="0" err="1"/>
              <a:t>travel_wishlist</a:t>
            </a:r>
            <a:r>
              <a:rPr lang="en-US" sz="2600" b="1" dirty="0"/>
              <a:t>/</a:t>
            </a:r>
            <a:r>
              <a:rPr lang="en-US" sz="2600" b="1" dirty="0" err="1"/>
              <a:t>models.py</a:t>
            </a:r>
            <a:r>
              <a:rPr lang="en-US" sz="2600" dirty="0"/>
              <a:t>, add a Place model with two fields – the place's </a:t>
            </a:r>
            <a:r>
              <a:rPr lang="en-US" sz="2600" b="1" dirty="0"/>
              <a:t>name</a:t>
            </a:r>
            <a:r>
              <a:rPr lang="en-US" sz="2600" dirty="0"/>
              <a:t>, and whether the user has </a:t>
            </a:r>
            <a:r>
              <a:rPr lang="en-US" sz="2600" b="1" dirty="0"/>
              <a:t>visited</a:t>
            </a:r>
            <a:r>
              <a:rPr lang="en-US" sz="2600" dirty="0"/>
              <a:t> it or not.</a:t>
            </a:r>
          </a:p>
        </p:txBody>
      </p:sp>
      <p:sp>
        <p:nvSpPr>
          <p:cNvPr id="7" name="Rectangle 6">
            <a:extLst>
              <a:ext uri="{FF2B5EF4-FFF2-40B4-BE49-F238E27FC236}">
                <a16:creationId xmlns:a16="http://schemas.microsoft.com/office/drawing/2014/main" id="{1C5CB41C-E9A3-0945-BDE7-8862B810985A}"/>
              </a:ext>
            </a:extLst>
          </p:cNvPr>
          <p:cNvSpPr/>
          <p:nvPr/>
        </p:nvSpPr>
        <p:spPr>
          <a:xfrm>
            <a:off x="6579489" y="5970306"/>
            <a:ext cx="2413892" cy="646331"/>
          </a:xfrm>
          <a:prstGeom prst="rect">
            <a:avLst/>
          </a:prstGeom>
        </p:spPr>
        <p:txBody>
          <a:bodyPr wrap="square">
            <a:spAutoFit/>
          </a:bodyPr>
          <a:lstStyle/>
          <a:p>
            <a:r>
              <a:rPr lang="en-US" b="1" dirty="0" err="1"/>
              <a:t>wishlist</a:t>
            </a:r>
            <a:r>
              <a:rPr lang="en-US" b="1" dirty="0"/>
              <a:t>/</a:t>
            </a:r>
            <a:r>
              <a:rPr lang="en-US" b="1" dirty="0" err="1"/>
              <a:t>travel_wishlist</a:t>
            </a:r>
            <a:r>
              <a:rPr lang="en-US" b="1" dirty="0"/>
              <a:t>/</a:t>
            </a:r>
            <a:r>
              <a:rPr lang="en-US" b="1" dirty="0" err="1"/>
              <a:t>models.py</a:t>
            </a:r>
            <a:endParaRPr lang="en-US" dirty="0"/>
          </a:p>
        </p:txBody>
      </p:sp>
      <p:sp>
        <p:nvSpPr>
          <p:cNvPr id="8" name="Rectangle 7">
            <a:extLst>
              <a:ext uri="{FF2B5EF4-FFF2-40B4-BE49-F238E27FC236}">
                <a16:creationId xmlns:a16="http://schemas.microsoft.com/office/drawing/2014/main" id="{16586129-F750-3B4F-A864-1214265D8A33}"/>
              </a:ext>
            </a:extLst>
          </p:cNvPr>
          <p:cNvSpPr/>
          <p:nvPr/>
        </p:nvSpPr>
        <p:spPr>
          <a:xfrm>
            <a:off x="6579489" y="3561717"/>
            <a:ext cx="2332499" cy="2031325"/>
          </a:xfrm>
          <a:prstGeom prst="rect">
            <a:avLst/>
          </a:prstGeom>
        </p:spPr>
        <p:txBody>
          <a:bodyPr wrap="square">
            <a:spAutoFit/>
          </a:bodyPr>
          <a:lstStyle/>
          <a:p>
            <a:r>
              <a:rPr lang="en-US" dirty="0"/>
              <a:t>This describes a Place table in the database, with a name column, and a visited column</a:t>
            </a:r>
          </a:p>
          <a:p>
            <a:r>
              <a:rPr lang="en-US" dirty="0"/>
              <a:t>Notice can add constraints, default values, to the columns</a:t>
            </a:r>
          </a:p>
        </p:txBody>
      </p:sp>
      <p:pic>
        <p:nvPicPr>
          <p:cNvPr id="9" name="Picture 8">
            <a:extLst>
              <a:ext uri="{FF2B5EF4-FFF2-40B4-BE49-F238E27FC236}">
                <a16:creationId xmlns:a16="http://schemas.microsoft.com/office/drawing/2014/main" id="{7F9957A4-24C6-3F4F-8E57-EFEED50F1A32}"/>
              </a:ext>
            </a:extLst>
          </p:cNvPr>
          <p:cNvPicPr>
            <a:picLocks noChangeAspect="1"/>
          </p:cNvPicPr>
          <p:nvPr/>
        </p:nvPicPr>
        <p:blipFill>
          <a:blip r:embed="rId2"/>
          <a:stretch>
            <a:fillRect/>
          </a:stretch>
        </p:blipFill>
        <p:spPr>
          <a:xfrm>
            <a:off x="272955" y="3561717"/>
            <a:ext cx="6163014" cy="2900242"/>
          </a:xfrm>
          <a:prstGeom prst="rect">
            <a:avLst/>
          </a:prstGeom>
        </p:spPr>
      </p:pic>
    </p:spTree>
    <p:extLst>
      <p:ext uri="{BB962C8B-B14F-4D97-AF65-F5344CB8AC3E}">
        <p14:creationId xmlns:p14="http://schemas.microsoft.com/office/powerpoint/2010/main" val="356006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For a really basic web server, you would</a:t>
            </a:r>
            <a:r>
              <a:rPr lang="is-IS" dirty="0"/>
              <a:t>…</a:t>
            </a:r>
            <a:endParaRPr lang="en-US" dirty="0"/>
          </a:p>
        </p:txBody>
      </p:sp>
      <p:sp>
        <p:nvSpPr>
          <p:cNvPr id="3" name="Content Placeholder 2"/>
          <p:cNvSpPr>
            <a:spLocks noGrp="1"/>
          </p:cNvSpPr>
          <p:nvPr>
            <p:ph idx="1"/>
          </p:nvPr>
        </p:nvSpPr>
        <p:spPr>
          <a:xfrm>
            <a:off x="0" y="1143000"/>
            <a:ext cx="9144000" cy="5257800"/>
          </a:xfrm>
        </p:spPr>
        <p:txBody>
          <a:bodyPr>
            <a:normAutofit/>
          </a:bodyPr>
          <a:lstStyle/>
          <a:p>
            <a:r>
              <a:rPr lang="en-US" sz="2700" dirty="0"/>
              <a:t>Install and start your web server software (e.g. Apache)</a:t>
            </a:r>
          </a:p>
          <a:p>
            <a:r>
              <a:rPr lang="en-US" sz="2700" dirty="0"/>
              <a:t>Place web site resources that you wish to serve – html, CSS, JavaScript – in a designated directory (commonly /</a:t>
            </a:r>
            <a:r>
              <a:rPr lang="en-US" sz="2700" dirty="0" err="1"/>
              <a:t>var</a:t>
            </a:r>
            <a:r>
              <a:rPr lang="en-US" sz="2700" dirty="0"/>
              <a:t>/www on Linux)</a:t>
            </a:r>
          </a:p>
          <a:p>
            <a:r>
              <a:rPr lang="en-US" sz="2700" dirty="0"/>
              <a:t>Organize resources into directories</a:t>
            </a:r>
          </a:p>
          <a:p>
            <a:r>
              <a:rPr lang="en-US" sz="2700" dirty="0"/>
              <a:t>Directories in /</a:t>
            </a:r>
            <a:r>
              <a:rPr lang="en-US" sz="2700" dirty="0" err="1"/>
              <a:t>var</a:t>
            </a:r>
            <a:r>
              <a:rPr lang="en-US" sz="2700" dirty="0"/>
              <a:t>/www/ become</a:t>
            </a:r>
          </a:p>
          <a:p>
            <a:pPr marL="0" indent="0">
              <a:buNone/>
            </a:pPr>
            <a:r>
              <a:rPr lang="en-US" sz="2700" dirty="0"/>
              <a:t> paths to resources</a:t>
            </a:r>
          </a:p>
          <a:p>
            <a:endParaRPr lang="en-US" sz="2700" dirty="0"/>
          </a:p>
        </p:txBody>
      </p:sp>
      <p:pic>
        <p:nvPicPr>
          <p:cNvPr id="4" name="Picture 3"/>
          <p:cNvPicPr>
            <a:picLocks noChangeAspect="1"/>
          </p:cNvPicPr>
          <p:nvPr/>
        </p:nvPicPr>
        <p:blipFill>
          <a:blip r:embed="rId2"/>
          <a:stretch>
            <a:fillRect/>
          </a:stretch>
        </p:blipFill>
        <p:spPr>
          <a:xfrm>
            <a:off x="249341" y="4406730"/>
            <a:ext cx="4559616" cy="2451270"/>
          </a:xfrm>
          <a:prstGeom prst="rect">
            <a:avLst/>
          </a:prstGeom>
        </p:spPr>
      </p:pic>
      <p:pic>
        <p:nvPicPr>
          <p:cNvPr id="5" name="Picture 4"/>
          <p:cNvPicPr>
            <a:picLocks noChangeAspect="1"/>
          </p:cNvPicPr>
          <p:nvPr/>
        </p:nvPicPr>
        <p:blipFill>
          <a:blip r:embed="rId3"/>
          <a:stretch>
            <a:fillRect/>
          </a:stretch>
        </p:blipFill>
        <p:spPr>
          <a:xfrm>
            <a:off x="5063539" y="4704723"/>
            <a:ext cx="4080461" cy="2153277"/>
          </a:xfrm>
          <a:prstGeom prst="rect">
            <a:avLst/>
          </a:prstGeom>
          <a:ln>
            <a:solidFill>
              <a:srgbClr val="4F81BD"/>
            </a:solidFill>
          </a:ln>
        </p:spPr>
      </p:pic>
      <p:pic>
        <p:nvPicPr>
          <p:cNvPr id="6" name="Picture 5"/>
          <p:cNvPicPr>
            <a:picLocks noChangeAspect="1"/>
          </p:cNvPicPr>
          <p:nvPr/>
        </p:nvPicPr>
        <p:blipFill>
          <a:blip r:embed="rId4"/>
          <a:stretch>
            <a:fillRect/>
          </a:stretch>
        </p:blipFill>
        <p:spPr>
          <a:xfrm>
            <a:off x="5750566" y="3002616"/>
            <a:ext cx="3393433" cy="1891172"/>
          </a:xfrm>
          <a:prstGeom prst="rect">
            <a:avLst/>
          </a:prstGeom>
          <a:ln>
            <a:solidFill>
              <a:srgbClr val="4F81BD"/>
            </a:solidFill>
          </a:ln>
        </p:spPr>
      </p:pic>
      <p:cxnSp>
        <p:nvCxnSpPr>
          <p:cNvPr id="8" name="Straight Arrow Connector 7"/>
          <p:cNvCxnSpPr/>
          <p:nvPr/>
        </p:nvCxnSpPr>
        <p:spPr>
          <a:xfrm flipV="1">
            <a:off x="2300227" y="4120790"/>
            <a:ext cx="3450339" cy="122186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907880" y="6076673"/>
            <a:ext cx="2435355"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5395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Migrations</a:t>
            </a:r>
            <a:r>
              <a:rPr lang="en-US" dirty="0"/>
              <a:t>: Creating database tables for your models</a:t>
            </a:r>
          </a:p>
        </p:txBody>
      </p:sp>
      <p:sp>
        <p:nvSpPr>
          <p:cNvPr id="3" name="Content Placeholder 2"/>
          <p:cNvSpPr>
            <a:spLocks noGrp="1"/>
          </p:cNvSpPr>
          <p:nvPr>
            <p:ph idx="1"/>
          </p:nvPr>
        </p:nvSpPr>
        <p:spPr/>
        <p:txBody>
          <a:bodyPr/>
          <a:lstStyle/>
          <a:p>
            <a:r>
              <a:rPr lang="en-US" dirty="0"/>
              <a:t> Save the </a:t>
            </a:r>
            <a:r>
              <a:rPr lang="en-US" dirty="0" err="1"/>
              <a:t>models.py</a:t>
            </a:r>
            <a:r>
              <a:rPr lang="en-US" dirty="0"/>
              <a:t> file. In the console, type </a:t>
            </a:r>
          </a:p>
          <a:p>
            <a:pPr marL="0" indent="0">
              <a:buNone/>
            </a:pPr>
            <a:r>
              <a:rPr lang="en-US" b="1" dirty="0">
                <a:latin typeface="Consolas"/>
                <a:cs typeface="Consolas"/>
              </a:rPr>
              <a:t>python </a:t>
            </a:r>
            <a:r>
              <a:rPr lang="en-US" b="1" dirty="0" err="1">
                <a:latin typeface="Consolas"/>
                <a:cs typeface="Consolas"/>
              </a:rPr>
              <a:t>manage.py</a:t>
            </a:r>
            <a:r>
              <a:rPr lang="en-US" b="1" dirty="0">
                <a:latin typeface="Consolas"/>
                <a:cs typeface="Consolas"/>
              </a:rPr>
              <a:t> </a:t>
            </a:r>
            <a:r>
              <a:rPr lang="en-US" b="1" dirty="0" err="1">
                <a:latin typeface="Consolas"/>
                <a:cs typeface="Consolas"/>
              </a:rPr>
              <a:t>makemigrations</a:t>
            </a:r>
            <a:endParaRPr lang="en-US" b="1" dirty="0">
              <a:latin typeface="Consolas"/>
              <a:cs typeface="Consolas"/>
            </a:endParaRPr>
          </a:p>
          <a:p>
            <a:pPr marL="0" indent="0">
              <a:buNone/>
            </a:pPr>
            <a:r>
              <a:rPr lang="en-US" b="1" dirty="0">
                <a:latin typeface="Consolas"/>
                <a:cs typeface="Consolas"/>
              </a:rPr>
              <a:t>python </a:t>
            </a:r>
            <a:r>
              <a:rPr lang="en-US" b="1" dirty="0" err="1">
                <a:latin typeface="Consolas"/>
                <a:cs typeface="Consolas"/>
              </a:rPr>
              <a:t>manage.py</a:t>
            </a:r>
            <a:r>
              <a:rPr lang="en-US" b="1" dirty="0">
                <a:latin typeface="Consolas"/>
                <a:cs typeface="Consolas"/>
              </a:rPr>
              <a:t> migrate</a:t>
            </a:r>
          </a:p>
        </p:txBody>
      </p:sp>
      <p:pic>
        <p:nvPicPr>
          <p:cNvPr id="5" name="Picture 4">
            <a:extLst>
              <a:ext uri="{FF2B5EF4-FFF2-40B4-BE49-F238E27FC236}">
                <a16:creationId xmlns:a16="http://schemas.microsoft.com/office/drawing/2014/main" id="{707F33C0-4000-354A-B89D-E41163064A6B}"/>
              </a:ext>
            </a:extLst>
          </p:cNvPr>
          <p:cNvPicPr>
            <a:picLocks noChangeAspect="1"/>
          </p:cNvPicPr>
          <p:nvPr/>
        </p:nvPicPr>
        <p:blipFill>
          <a:blip r:embed="rId2"/>
          <a:stretch>
            <a:fillRect/>
          </a:stretch>
        </p:blipFill>
        <p:spPr>
          <a:xfrm>
            <a:off x="3179927" y="3508787"/>
            <a:ext cx="5083791" cy="3349213"/>
          </a:xfrm>
          <a:prstGeom prst="rect">
            <a:avLst/>
          </a:prstGeom>
        </p:spPr>
      </p:pic>
    </p:spTree>
    <p:extLst>
      <p:ext uri="{BB962C8B-B14F-4D97-AF65-F5344CB8AC3E}">
        <p14:creationId xmlns:p14="http://schemas.microsoft.com/office/powerpoint/2010/main" val="3876389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B17E5-78BF-9F43-B6A8-4C5004AC4D02}"/>
              </a:ext>
            </a:extLst>
          </p:cNvPr>
          <p:cNvSpPr>
            <a:spLocks noGrp="1"/>
          </p:cNvSpPr>
          <p:nvPr>
            <p:ph type="title"/>
          </p:nvPr>
        </p:nvSpPr>
        <p:spPr/>
        <p:txBody>
          <a:bodyPr/>
          <a:lstStyle/>
          <a:p>
            <a:r>
              <a:rPr lang="en-US" dirty="0"/>
              <a:t>Primary keys</a:t>
            </a:r>
          </a:p>
        </p:txBody>
      </p:sp>
      <p:sp>
        <p:nvSpPr>
          <p:cNvPr id="3" name="Content Placeholder 2">
            <a:extLst>
              <a:ext uri="{FF2B5EF4-FFF2-40B4-BE49-F238E27FC236}">
                <a16:creationId xmlns:a16="http://schemas.microsoft.com/office/drawing/2014/main" id="{5CDD9BE5-002E-F14E-B29C-280BA9DCF9E9}"/>
              </a:ext>
            </a:extLst>
          </p:cNvPr>
          <p:cNvSpPr>
            <a:spLocks noGrp="1"/>
          </p:cNvSpPr>
          <p:nvPr>
            <p:ph idx="1"/>
          </p:nvPr>
        </p:nvSpPr>
        <p:spPr/>
        <p:txBody>
          <a:bodyPr/>
          <a:lstStyle/>
          <a:p>
            <a:r>
              <a:rPr lang="en-US" dirty="0"/>
              <a:t>Django automatically creates a column called </a:t>
            </a:r>
            <a:r>
              <a:rPr lang="en-US" b="1" dirty="0" err="1"/>
              <a:t>pk</a:t>
            </a:r>
            <a:r>
              <a:rPr lang="en-US" dirty="0"/>
              <a:t> for each model/table</a:t>
            </a:r>
          </a:p>
          <a:p>
            <a:r>
              <a:rPr lang="en-US" dirty="0" err="1"/>
              <a:t>pk</a:t>
            </a:r>
            <a:r>
              <a:rPr lang="en-US" dirty="0"/>
              <a:t> is the primary key for your table</a:t>
            </a:r>
          </a:p>
          <a:p>
            <a:r>
              <a:rPr lang="en-US" dirty="0"/>
              <a:t>By default, </a:t>
            </a:r>
            <a:r>
              <a:rPr lang="en-US" dirty="0" err="1"/>
              <a:t>pk</a:t>
            </a:r>
            <a:r>
              <a:rPr lang="en-US" dirty="0"/>
              <a:t> is an auto-incrementing integer</a:t>
            </a:r>
          </a:p>
          <a:p>
            <a:endParaRPr lang="en-US" dirty="0"/>
          </a:p>
          <a:p>
            <a:r>
              <a:rPr lang="en-US" dirty="0"/>
              <a:t>Can override and define your own primary key if needed, but the Django default is usually sufficient</a:t>
            </a:r>
          </a:p>
        </p:txBody>
      </p:sp>
    </p:spTree>
    <p:extLst>
      <p:ext uri="{BB962C8B-B14F-4D97-AF65-F5344CB8AC3E}">
        <p14:creationId xmlns:p14="http://schemas.microsoft.com/office/powerpoint/2010/main" val="1112362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26" y="177657"/>
            <a:ext cx="8825346" cy="1143000"/>
          </a:xfrm>
        </p:spPr>
        <p:txBody>
          <a:bodyPr>
            <a:noAutofit/>
          </a:bodyPr>
          <a:lstStyle/>
          <a:p>
            <a:r>
              <a:rPr lang="en-US" sz="3600" dirty="0"/>
              <a:t>Register your models with the admin console</a:t>
            </a:r>
          </a:p>
        </p:txBody>
      </p:sp>
      <p:sp>
        <p:nvSpPr>
          <p:cNvPr id="3" name="Content Placeholder 2"/>
          <p:cNvSpPr>
            <a:spLocks noGrp="1"/>
          </p:cNvSpPr>
          <p:nvPr>
            <p:ph idx="1"/>
          </p:nvPr>
        </p:nvSpPr>
        <p:spPr>
          <a:xfrm>
            <a:off x="457199" y="1156855"/>
            <a:ext cx="8229600" cy="4525963"/>
          </a:xfrm>
        </p:spPr>
        <p:txBody>
          <a:bodyPr/>
          <a:lstStyle/>
          <a:p>
            <a:r>
              <a:rPr lang="en-US" dirty="0"/>
              <a:t>Django's admin console can be used to view and manipulate data in the database</a:t>
            </a:r>
          </a:p>
          <a:p>
            <a:r>
              <a:rPr lang="en-US" dirty="0"/>
              <a:t>Open </a:t>
            </a:r>
            <a:r>
              <a:rPr lang="en-US" b="1" dirty="0" err="1"/>
              <a:t>wishlist</a:t>
            </a:r>
            <a:r>
              <a:rPr lang="en-US" b="1" dirty="0"/>
              <a:t>/</a:t>
            </a:r>
            <a:r>
              <a:rPr lang="en-US" b="1" dirty="0" err="1"/>
              <a:t>travel_wishlist</a:t>
            </a:r>
            <a:r>
              <a:rPr lang="en-US" b="1" dirty="0"/>
              <a:t>/</a:t>
            </a:r>
            <a:r>
              <a:rPr lang="en-US" b="1" dirty="0" err="1"/>
              <a:t>admin.py</a:t>
            </a:r>
            <a:endParaRPr lang="en-US" b="1" dirty="0"/>
          </a:p>
          <a:p>
            <a:r>
              <a:rPr lang="en-US" dirty="0"/>
              <a:t>Add this code</a:t>
            </a:r>
          </a:p>
        </p:txBody>
      </p:sp>
      <p:pic>
        <p:nvPicPr>
          <p:cNvPr id="4" name="Picture 3"/>
          <p:cNvPicPr>
            <a:picLocks noChangeAspect="1"/>
          </p:cNvPicPr>
          <p:nvPr/>
        </p:nvPicPr>
        <p:blipFill>
          <a:blip r:embed="rId2"/>
          <a:stretch>
            <a:fillRect/>
          </a:stretch>
        </p:blipFill>
        <p:spPr>
          <a:xfrm>
            <a:off x="1247777" y="3606472"/>
            <a:ext cx="6648445" cy="3048125"/>
          </a:xfrm>
          <a:prstGeom prst="rect">
            <a:avLst/>
          </a:prstGeom>
        </p:spPr>
      </p:pic>
    </p:spTree>
    <p:extLst>
      <p:ext uri="{BB962C8B-B14F-4D97-AF65-F5344CB8AC3E}">
        <p14:creationId xmlns:p14="http://schemas.microsoft.com/office/powerpoint/2010/main" val="64749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the admin console</a:t>
            </a:r>
          </a:p>
        </p:txBody>
      </p:sp>
      <p:sp>
        <p:nvSpPr>
          <p:cNvPr id="3" name="Content Placeholder 2"/>
          <p:cNvSpPr>
            <a:spLocks noGrp="1"/>
          </p:cNvSpPr>
          <p:nvPr>
            <p:ph idx="1"/>
          </p:nvPr>
        </p:nvSpPr>
        <p:spPr/>
        <p:txBody>
          <a:bodyPr/>
          <a:lstStyle/>
          <a:p>
            <a:r>
              <a:rPr lang="en-US" dirty="0"/>
              <a:t>Need to make an admin user first</a:t>
            </a:r>
          </a:p>
          <a:p>
            <a:r>
              <a:rPr lang="en-US" dirty="0"/>
              <a:t>Stop your server, if it's running</a:t>
            </a:r>
          </a:p>
          <a:p>
            <a:r>
              <a:rPr lang="en-US" dirty="0"/>
              <a:t>Type </a:t>
            </a:r>
          </a:p>
          <a:p>
            <a:pPr marL="0" indent="0">
              <a:buNone/>
            </a:pPr>
            <a:r>
              <a:rPr lang="en-US" b="1" dirty="0">
                <a:latin typeface="Consolas"/>
                <a:cs typeface="Consolas"/>
              </a:rPr>
              <a:t>python </a:t>
            </a:r>
            <a:r>
              <a:rPr lang="en-US" b="1" dirty="0" err="1">
                <a:latin typeface="Consolas"/>
                <a:cs typeface="Consolas"/>
              </a:rPr>
              <a:t>manage.py</a:t>
            </a:r>
            <a:r>
              <a:rPr lang="en-US" b="1" dirty="0">
                <a:latin typeface="Consolas"/>
                <a:cs typeface="Consolas"/>
              </a:rPr>
              <a:t> </a:t>
            </a:r>
            <a:r>
              <a:rPr lang="en-US" b="1" dirty="0" err="1">
                <a:latin typeface="Consolas"/>
                <a:cs typeface="Consolas"/>
              </a:rPr>
              <a:t>createsuperuser</a:t>
            </a:r>
            <a:endParaRPr lang="en-US" b="1" dirty="0">
              <a:latin typeface="Consolas"/>
              <a:cs typeface="Consolas"/>
            </a:endParaRPr>
          </a:p>
          <a:p>
            <a:pPr marL="0" indent="0">
              <a:buNone/>
            </a:pPr>
            <a:r>
              <a:rPr lang="en-US" dirty="0"/>
              <a:t>email address can be empty, need username and password.  Remember these credentials </a:t>
            </a:r>
          </a:p>
        </p:txBody>
      </p:sp>
      <p:pic>
        <p:nvPicPr>
          <p:cNvPr id="4" name="Picture 3"/>
          <p:cNvPicPr>
            <a:picLocks noChangeAspect="1"/>
          </p:cNvPicPr>
          <p:nvPr/>
        </p:nvPicPr>
        <p:blipFill>
          <a:blip r:embed="rId2"/>
          <a:stretch>
            <a:fillRect/>
          </a:stretch>
        </p:blipFill>
        <p:spPr>
          <a:xfrm>
            <a:off x="725164" y="4996830"/>
            <a:ext cx="7569913" cy="1450622"/>
          </a:xfrm>
          <a:prstGeom prst="rect">
            <a:avLst/>
          </a:prstGeom>
        </p:spPr>
      </p:pic>
    </p:spTree>
    <p:extLst>
      <p:ext uri="{BB962C8B-B14F-4D97-AF65-F5344CB8AC3E}">
        <p14:creationId xmlns:p14="http://schemas.microsoft.com/office/powerpoint/2010/main" val="952848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console</a:t>
            </a:r>
          </a:p>
        </p:txBody>
      </p:sp>
      <p:sp>
        <p:nvSpPr>
          <p:cNvPr id="3" name="Content Placeholder 2"/>
          <p:cNvSpPr>
            <a:spLocks noGrp="1"/>
          </p:cNvSpPr>
          <p:nvPr>
            <p:ph idx="1"/>
          </p:nvPr>
        </p:nvSpPr>
        <p:spPr>
          <a:xfrm>
            <a:off x="457200" y="1600200"/>
            <a:ext cx="5752531" cy="4525963"/>
          </a:xfrm>
        </p:spPr>
        <p:txBody>
          <a:bodyPr/>
          <a:lstStyle/>
          <a:p>
            <a:r>
              <a:rPr lang="en-US" dirty="0"/>
              <a:t>Start your server again</a:t>
            </a:r>
          </a:p>
          <a:p>
            <a:pPr marL="0" indent="0">
              <a:buNone/>
            </a:pPr>
            <a:r>
              <a:rPr lang="en-US" sz="2800" b="1" dirty="0">
                <a:latin typeface="Consolas" panose="020B0609020204030204" pitchFamily="49" charset="0"/>
                <a:cs typeface="Consolas" panose="020B0609020204030204" pitchFamily="49" charset="0"/>
              </a:rPr>
              <a:t>python </a:t>
            </a:r>
            <a:r>
              <a:rPr lang="en-US" sz="2800" b="1" dirty="0" err="1">
                <a:latin typeface="Consolas" panose="020B0609020204030204" pitchFamily="49" charset="0"/>
                <a:cs typeface="Consolas" panose="020B0609020204030204" pitchFamily="49" charset="0"/>
              </a:rPr>
              <a:t>manage.py</a:t>
            </a:r>
            <a:r>
              <a:rPr lang="en-US" sz="2800" b="1" dirty="0">
                <a:latin typeface="Consolas" panose="020B0609020204030204" pitchFamily="49" charset="0"/>
                <a:cs typeface="Consolas" panose="020B0609020204030204" pitchFamily="49" charset="0"/>
              </a:rPr>
              <a:t> </a:t>
            </a:r>
            <a:r>
              <a:rPr lang="en-US" sz="2800" b="1" dirty="0" err="1">
                <a:latin typeface="Consolas" panose="020B0609020204030204" pitchFamily="49" charset="0"/>
                <a:cs typeface="Consolas" panose="020B0609020204030204" pitchFamily="49" charset="0"/>
              </a:rPr>
              <a:t>runserver</a:t>
            </a:r>
            <a:endParaRPr lang="en-US" sz="2800" b="1" dirty="0">
              <a:latin typeface="Consolas" panose="020B0609020204030204" pitchFamily="49" charset="0"/>
              <a:cs typeface="Consolas" panose="020B0609020204030204" pitchFamily="49" charset="0"/>
            </a:endParaRPr>
          </a:p>
          <a:p>
            <a:pPr marL="0" indent="0">
              <a:buNone/>
            </a:pPr>
            <a:endParaRPr lang="en-US" sz="2800" b="1" dirty="0">
              <a:latin typeface="Consolas" panose="020B0609020204030204" pitchFamily="49" charset="0"/>
              <a:cs typeface="Consolas" panose="020B0609020204030204" pitchFamily="49" charset="0"/>
            </a:endParaRPr>
          </a:p>
          <a:p>
            <a:r>
              <a:rPr lang="en-US" dirty="0"/>
              <a:t>Go to </a:t>
            </a:r>
          </a:p>
          <a:p>
            <a:pPr marL="0" indent="0">
              <a:buNone/>
            </a:pPr>
            <a:r>
              <a:rPr lang="en-US" dirty="0">
                <a:hlinkClick r:id="rId2"/>
              </a:rPr>
              <a:t>http://127.0.0.1:8000/admin</a:t>
            </a:r>
            <a:r>
              <a:rPr lang="en-US" dirty="0"/>
              <a:t>   </a:t>
            </a:r>
          </a:p>
          <a:p>
            <a:r>
              <a:rPr lang="en-US" dirty="0"/>
              <a:t>Log in with the admin username and password you just created</a:t>
            </a:r>
          </a:p>
          <a:p>
            <a:pPr marL="0" indent="0">
              <a:buNone/>
            </a:pPr>
            <a:endParaRPr lang="en-US" dirty="0"/>
          </a:p>
        </p:txBody>
      </p:sp>
      <p:pic>
        <p:nvPicPr>
          <p:cNvPr id="4" name="Picture 3">
            <a:extLst>
              <a:ext uri="{FF2B5EF4-FFF2-40B4-BE49-F238E27FC236}">
                <a16:creationId xmlns:a16="http://schemas.microsoft.com/office/drawing/2014/main" id="{512FE708-13A9-9F4C-AFF9-F43F9CEB3AF9}"/>
              </a:ext>
            </a:extLst>
          </p:cNvPr>
          <p:cNvPicPr>
            <a:picLocks noChangeAspect="1"/>
          </p:cNvPicPr>
          <p:nvPr/>
        </p:nvPicPr>
        <p:blipFill>
          <a:blip r:embed="rId3"/>
          <a:stretch>
            <a:fillRect/>
          </a:stretch>
        </p:blipFill>
        <p:spPr>
          <a:xfrm>
            <a:off x="5916144" y="4026810"/>
            <a:ext cx="3105026" cy="1746193"/>
          </a:xfrm>
          <a:prstGeom prst="rect">
            <a:avLst/>
          </a:prstGeom>
          <a:ln>
            <a:solidFill>
              <a:schemeClr val="accent1"/>
            </a:solidFill>
          </a:ln>
        </p:spPr>
      </p:pic>
    </p:spTree>
    <p:extLst>
      <p:ext uri="{BB962C8B-B14F-4D97-AF65-F5344CB8AC3E}">
        <p14:creationId xmlns:p14="http://schemas.microsoft.com/office/powerpoint/2010/main" val="828154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Admin console</a:t>
            </a:r>
          </a:p>
        </p:txBody>
      </p:sp>
      <p:sp>
        <p:nvSpPr>
          <p:cNvPr id="3" name="Content Placeholder 2"/>
          <p:cNvSpPr>
            <a:spLocks noGrp="1"/>
          </p:cNvSpPr>
          <p:nvPr>
            <p:ph idx="1"/>
          </p:nvPr>
        </p:nvSpPr>
        <p:spPr>
          <a:xfrm>
            <a:off x="457200" y="1094866"/>
            <a:ext cx="8229600" cy="4525963"/>
          </a:xfrm>
        </p:spPr>
        <p:txBody>
          <a:bodyPr>
            <a:normAutofit/>
          </a:bodyPr>
          <a:lstStyle/>
          <a:p>
            <a:r>
              <a:rPr lang="en-US" sz="2800" dirty="0"/>
              <a:t>Can create and manage users; add and manage data from your database</a:t>
            </a:r>
          </a:p>
          <a:p>
            <a:r>
              <a:rPr lang="en-US" sz="2800" dirty="0"/>
              <a:t>Only models that are registered in </a:t>
            </a:r>
            <a:r>
              <a:rPr lang="en-US" sz="2800" dirty="0" err="1"/>
              <a:t>travel_wishlist</a:t>
            </a:r>
            <a:r>
              <a:rPr lang="en-US" sz="2800" dirty="0"/>
              <a:t>/</a:t>
            </a:r>
            <a:r>
              <a:rPr lang="en-US" sz="2800" dirty="0" err="1"/>
              <a:t>admin.py</a:t>
            </a:r>
            <a:r>
              <a:rPr lang="en-US" sz="2800" dirty="0"/>
              <a:t> will be available in the admin console</a:t>
            </a:r>
          </a:p>
        </p:txBody>
      </p:sp>
      <p:pic>
        <p:nvPicPr>
          <p:cNvPr id="4" name="Picture 3"/>
          <p:cNvPicPr>
            <a:picLocks noChangeAspect="1"/>
          </p:cNvPicPr>
          <p:nvPr/>
        </p:nvPicPr>
        <p:blipFill>
          <a:blip r:embed="rId2"/>
          <a:stretch>
            <a:fillRect/>
          </a:stretch>
        </p:blipFill>
        <p:spPr>
          <a:xfrm>
            <a:off x="608102" y="3357847"/>
            <a:ext cx="8078698" cy="3123208"/>
          </a:xfrm>
          <a:prstGeom prst="rect">
            <a:avLst/>
          </a:prstGeom>
          <a:ln>
            <a:solidFill>
              <a:srgbClr val="002060"/>
            </a:solidFill>
          </a:ln>
        </p:spPr>
      </p:pic>
      <p:cxnSp>
        <p:nvCxnSpPr>
          <p:cNvPr id="6" name="Straight Arrow Connector 5"/>
          <p:cNvCxnSpPr>
            <a:cxnSpLocks/>
          </p:cNvCxnSpPr>
          <p:nvPr/>
        </p:nvCxnSpPr>
        <p:spPr>
          <a:xfrm flipH="1" flipV="1">
            <a:off x="5140991" y="6255543"/>
            <a:ext cx="1071038" cy="417791"/>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212029" y="6488668"/>
            <a:ext cx="1099880" cy="369332"/>
          </a:xfrm>
          <a:prstGeom prst="rect">
            <a:avLst/>
          </a:prstGeom>
          <a:noFill/>
        </p:spPr>
        <p:txBody>
          <a:bodyPr wrap="none" rtlCol="0">
            <a:spAutoFit/>
          </a:bodyPr>
          <a:lstStyle/>
          <a:p>
            <a:r>
              <a:rPr lang="en-US" dirty="0"/>
              <a:t>Click here</a:t>
            </a:r>
          </a:p>
        </p:txBody>
      </p:sp>
    </p:spTree>
    <p:extLst>
      <p:ext uri="{BB962C8B-B14F-4D97-AF65-F5344CB8AC3E}">
        <p14:creationId xmlns:p14="http://schemas.microsoft.com/office/powerpoint/2010/main" val="1094720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Click on the add button next to Places</a:t>
            </a:r>
          </a:p>
        </p:txBody>
      </p:sp>
      <p:sp>
        <p:nvSpPr>
          <p:cNvPr id="3" name="Content Placeholder 2"/>
          <p:cNvSpPr>
            <a:spLocks noGrp="1"/>
          </p:cNvSpPr>
          <p:nvPr>
            <p:ph idx="1"/>
          </p:nvPr>
        </p:nvSpPr>
        <p:spPr/>
        <p:txBody>
          <a:bodyPr/>
          <a:lstStyle/>
          <a:p>
            <a:r>
              <a:rPr lang="en-US" dirty="0"/>
              <a:t>Add some example place names</a:t>
            </a:r>
          </a:p>
          <a:p>
            <a:r>
              <a:rPr lang="en-US" dirty="0"/>
              <a:t>Some visited, some not </a:t>
            </a:r>
          </a:p>
        </p:txBody>
      </p:sp>
      <p:sp>
        <p:nvSpPr>
          <p:cNvPr id="4" name="TextBox 3"/>
          <p:cNvSpPr txBox="1"/>
          <p:nvPr/>
        </p:nvSpPr>
        <p:spPr>
          <a:xfrm>
            <a:off x="1805467" y="3625981"/>
            <a:ext cx="184666" cy="369332"/>
          </a:xfrm>
          <a:prstGeom prst="rect">
            <a:avLst/>
          </a:prstGeom>
          <a:noFill/>
        </p:spPr>
        <p:txBody>
          <a:bodyPr wrap="none" rtlCol="0">
            <a:spAutoFit/>
          </a:bodyPr>
          <a:lstStyle/>
          <a:p>
            <a:r>
              <a:rPr lang="en-US" dirty="0"/>
              <a:t>  </a:t>
            </a:r>
          </a:p>
        </p:txBody>
      </p:sp>
      <p:pic>
        <p:nvPicPr>
          <p:cNvPr id="5" name="Picture 4">
            <a:extLst>
              <a:ext uri="{FF2B5EF4-FFF2-40B4-BE49-F238E27FC236}">
                <a16:creationId xmlns:a16="http://schemas.microsoft.com/office/drawing/2014/main" id="{9CA358DB-7DB0-FF4D-B96B-02FB703BAFB6}"/>
              </a:ext>
            </a:extLst>
          </p:cNvPr>
          <p:cNvPicPr>
            <a:picLocks noChangeAspect="1"/>
          </p:cNvPicPr>
          <p:nvPr/>
        </p:nvPicPr>
        <p:blipFill>
          <a:blip r:embed="rId2"/>
          <a:stretch>
            <a:fillRect/>
          </a:stretch>
        </p:blipFill>
        <p:spPr>
          <a:xfrm>
            <a:off x="457200" y="3080641"/>
            <a:ext cx="3869140" cy="3757315"/>
          </a:xfrm>
          <a:prstGeom prst="rect">
            <a:avLst/>
          </a:prstGeom>
          <a:ln>
            <a:solidFill>
              <a:schemeClr val="accent1"/>
            </a:solidFill>
          </a:ln>
        </p:spPr>
      </p:pic>
      <p:pic>
        <p:nvPicPr>
          <p:cNvPr id="7" name="Picture 6">
            <a:extLst>
              <a:ext uri="{FF2B5EF4-FFF2-40B4-BE49-F238E27FC236}">
                <a16:creationId xmlns:a16="http://schemas.microsoft.com/office/drawing/2014/main" id="{0583D45A-4AAA-A548-8CEA-4B1F07996073}"/>
              </a:ext>
            </a:extLst>
          </p:cNvPr>
          <p:cNvPicPr>
            <a:picLocks noChangeAspect="1"/>
          </p:cNvPicPr>
          <p:nvPr/>
        </p:nvPicPr>
        <p:blipFill>
          <a:blip r:embed="rId3"/>
          <a:stretch>
            <a:fillRect/>
          </a:stretch>
        </p:blipFill>
        <p:spPr>
          <a:xfrm>
            <a:off x="5073072" y="3136797"/>
            <a:ext cx="2866996" cy="3701159"/>
          </a:xfrm>
          <a:prstGeom prst="rect">
            <a:avLst/>
          </a:prstGeom>
          <a:ln>
            <a:solidFill>
              <a:schemeClr val="accent1"/>
            </a:solidFill>
          </a:ln>
        </p:spPr>
      </p:pic>
    </p:spTree>
    <p:extLst>
      <p:ext uri="{BB962C8B-B14F-4D97-AF65-F5344CB8AC3E}">
        <p14:creationId xmlns:p14="http://schemas.microsoft.com/office/powerpoint/2010/main" val="1279816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 to code: The list of places page</a:t>
            </a:r>
          </a:p>
        </p:txBody>
      </p:sp>
      <p:sp>
        <p:nvSpPr>
          <p:cNvPr id="3" name="Content Placeholder 2"/>
          <p:cNvSpPr>
            <a:spLocks noGrp="1"/>
          </p:cNvSpPr>
          <p:nvPr>
            <p:ph idx="1"/>
          </p:nvPr>
        </p:nvSpPr>
        <p:spPr/>
        <p:txBody>
          <a:bodyPr>
            <a:normAutofit fontScale="92500" lnSpcReduction="20000"/>
          </a:bodyPr>
          <a:lstStyle/>
          <a:p>
            <a:r>
              <a:rPr lang="en-US" dirty="0"/>
              <a:t>Reminder: this page should have </a:t>
            </a:r>
          </a:p>
          <a:p>
            <a:pPr lvl="1"/>
            <a:r>
              <a:rPr lang="en-US" dirty="0"/>
              <a:t>a form to add a new place</a:t>
            </a:r>
          </a:p>
          <a:p>
            <a:pPr lvl="1"/>
            <a:r>
              <a:rPr lang="en-US" dirty="0"/>
              <a:t>A list of the places the user has not visited yet</a:t>
            </a:r>
          </a:p>
          <a:p>
            <a:r>
              <a:rPr lang="en-US" dirty="0"/>
              <a:t>And we need to decide/create</a:t>
            </a:r>
          </a:p>
          <a:p>
            <a:pPr lvl="1"/>
            <a:r>
              <a:rPr lang="en-US" dirty="0"/>
              <a:t>The URL for this page: let's make this the home page of our site</a:t>
            </a:r>
          </a:p>
          <a:p>
            <a:pPr lvl="1"/>
            <a:r>
              <a:rPr lang="en-US" dirty="0"/>
              <a:t>The view: code to fetch the list of not-visited places from the database, and create a response including these places</a:t>
            </a:r>
          </a:p>
          <a:p>
            <a:pPr lvl="1"/>
            <a:r>
              <a:rPr lang="en-US" dirty="0"/>
              <a:t>The template: HTML with the form and a placeholder for the list of places </a:t>
            </a:r>
          </a:p>
        </p:txBody>
      </p:sp>
    </p:spTree>
    <p:extLst>
      <p:ext uri="{BB962C8B-B14F-4D97-AF65-F5344CB8AC3E}">
        <p14:creationId xmlns:p14="http://schemas.microsoft.com/office/powerpoint/2010/main" val="2024848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897DBE-AC78-EF44-B885-B3F6407D85E7}"/>
              </a:ext>
            </a:extLst>
          </p:cNvPr>
          <p:cNvPicPr>
            <a:picLocks noChangeAspect="1"/>
          </p:cNvPicPr>
          <p:nvPr/>
        </p:nvPicPr>
        <p:blipFill>
          <a:blip r:embed="rId2"/>
          <a:stretch>
            <a:fillRect/>
          </a:stretch>
        </p:blipFill>
        <p:spPr>
          <a:xfrm>
            <a:off x="247040" y="989720"/>
            <a:ext cx="7150100" cy="5067300"/>
          </a:xfrm>
          <a:prstGeom prst="rect">
            <a:avLst/>
          </a:prstGeom>
        </p:spPr>
      </p:pic>
      <p:sp>
        <p:nvSpPr>
          <p:cNvPr id="2" name="Title 1"/>
          <p:cNvSpPr>
            <a:spLocks noGrp="1"/>
          </p:cNvSpPr>
          <p:nvPr>
            <p:ph type="title"/>
          </p:nvPr>
        </p:nvSpPr>
        <p:spPr>
          <a:xfrm>
            <a:off x="426599" y="-753"/>
            <a:ext cx="8229600" cy="1143000"/>
          </a:xfrm>
        </p:spPr>
        <p:txBody>
          <a:bodyPr/>
          <a:lstStyle/>
          <a:p>
            <a:r>
              <a:rPr lang="en-US" dirty="0"/>
              <a:t>Routing: Create a URL</a:t>
            </a:r>
          </a:p>
        </p:txBody>
      </p:sp>
      <p:sp>
        <p:nvSpPr>
          <p:cNvPr id="3" name="Content Placeholder 2"/>
          <p:cNvSpPr>
            <a:spLocks noGrp="1"/>
          </p:cNvSpPr>
          <p:nvPr>
            <p:ph idx="1"/>
          </p:nvPr>
        </p:nvSpPr>
        <p:spPr>
          <a:xfrm>
            <a:off x="4728754" y="4585062"/>
            <a:ext cx="4311074" cy="2272938"/>
          </a:xfrm>
          <a:solidFill>
            <a:schemeClr val="bg1"/>
          </a:solidFill>
          <a:ln>
            <a:solidFill>
              <a:schemeClr val="accent1"/>
            </a:solidFill>
          </a:ln>
        </p:spPr>
        <p:txBody>
          <a:bodyPr>
            <a:normAutofit fontScale="62500" lnSpcReduction="20000"/>
          </a:bodyPr>
          <a:lstStyle/>
          <a:p>
            <a:r>
              <a:rPr lang="en-US" dirty="0" err="1"/>
              <a:t>wishlist</a:t>
            </a:r>
            <a:r>
              <a:rPr lang="en-US" dirty="0"/>
              <a:t>/</a:t>
            </a:r>
            <a:r>
              <a:rPr lang="en-US" dirty="0" err="1"/>
              <a:t>urls.py</a:t>
            </a:r>
            <a:r>
              <a:rPr lang="en-US" dirty="0"/>
              <a:t> is the main file for routing requests for your whole site</a:t>
            </a:r>
          </a:p>
          <a:p>
            <a:r>
              <a:rPr lang="en-US" dirty="0"/>
              <a:t>Tell it to delegate all requests (other than to admin/) to </a:t>
            </a:r>
            <a:r>
              <a:rPr lang="en-US" dirty="0" err="1"/>
              <a:t>travel_wishlist</a:t>
            </a:r>
            <a:r>
              <a:rPr lang="en-US" dirty="0"/>
              <a:t> app</a:t>
            </a:r>
          </a:p>
          <a:p>
            <a:r>
              <a:rPr lang="en-US" dirty="0"/>
              <a:t>Your app will crash because </a:t>
            </a:r>
            <a:r>
              <a:rPr lang="en-US" dirty="0" err="1"/>
              <a:t>travel_wishlist.urls</a:t>
            </a:r>
            <a:r>
              <a:rPr lang="en-US" dirty="0"/>
              <a:t> doesn't exist yet, so let's create it </a:t>
            </a:r>
          </a:p>
        </p:txBody>
      </p:sp>
      <p:cxnSp>
        <p:nvCxnSpPr>
          <p:cNvPr id="6" name="Straight Arrow Connector 5"/>
          <p:cNvCxnSpPr>
            <a:cxnSpLocks/>
          </p:cNvCxnSpPr>
          <p:nvPr/>
        </p:nvCxnSpPr>
        <p:spPr>
          <a:xfrm flipH="1" flipV="1">
            <a:off x="3822090" y="4847458"/>
            <a:ext cx="540343" cy="256978"/>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cxnSpLocks/>
          </p:cNvCxnSpPr>
          <p:nvPr/>
        </p:nvCxnSpPr>
        <p:spPr>
          <a:xfrm flipV="1">
            <a:off x="539189" y="5904491"/>
            <a:ext cx="384087" cy="754546"/>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314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FCA5DBF-2906-4A43-88E2-B90BDDCA0EFE}"/>
              </a:ext>
            </a:extLst>
          </p:cNvPr>
          <p:cNvPicPr>
            <a:picLocks noChangeAspect="1"/>
          </p:cNvPicPr>
          <p:nvPr/>
        </p:nvPicPr>
        <p:blipFill>
          <a:blip r:embed="rId2"/>
          <a:stretch>
            <a:fillRect/>
          </a:stretch>
        </p:blipFill>
        <p:spPr>
          <a:xfrm>
            <a:off x="6115014" y="900202"/>
            <a:ext cx="1948797" cy="5384834"/>
          </a:xfrm>
          <a:prstGeom prst="rect">
            <a:avLst/>
          </a:prstGeom>
        </p:spPr>
      </p:pic>
      <p:sp>
        <p:nvSpPr>
          <p:cNvPr id="2" name="Title 1"/>
          <p:cNvSpPr>
            <a:spLocks noGrp="1"/>
          </p:cNvSpPr>
          <p:nvPr>
            <p:ph type="title"/>
          </p:nvPr>
        </p:nvSpPr>
        <p:spPr>
          <a:xfrm>
            <a:off x="457200" y="274638"/>
            <a:ext cx="5555601" cy="1143000"/>
          </a:xfrm>
        </p:spPr>
        <p:txBody>
          <a:bodyPr>
            <a:noAutofit/>
          </a:bodyPr>
          <a:lstStyle/>
          <a:p>
            <a:r>
              <a:rPr lang="en-US" sz="3200" dirty="0"/>
              <a:t>Create new file</a:t>
            </a:r>
            <a:br>
              <a:rPr lang="en-US" sz="3200" dirty="0"/>
            </a:br>
            <a:r>
              <a:rPr lang="en-US" sz="3200" dirty="0" err="1"/>
              <a:t>wishlist</a:t>
            </a:r>
            <a:r>
              <a:rPr lang="en-US" sz="3200" dirty="0"/>
              <a:t>/</a:t>
            </a:r>
            <a:r>
              <a:rPr lang="en-US" sz="3200" dirty="0" err="1"/>
              <a:t>travel_wishlist</a:t>
            </a:r>
            <a:r>
              <a:rPr lang="en-US" sz="3200" dirty="0"/>
              <a:t>/</a:t>
            </a:r>
            <a:r>
              <a:rPr lang="en-US" sz="3200" dirty="0" err="1"/>
              <a:t>urls.py</a:t>
            </a:r>
            <a:r>
              <a:rPr lang="en-US" sz="3200" dirty="0"/>
              <a:t> </a:t>
            </a:r>
          </a:p>
        </p:txBody>
      </p:sp>
      <p:sp>
        <p:nvSpPr>
          <p:cNvPr id="3" name="Content Placeholder 2"/>
          <p:cNvSpPr>
            <a:spLocks noGrp="1"/>
          </p:cNvSpPr>
          <p:nvPr>
            <p:ph idx="1"/>
          </p:nvPr>
        </p:nvSpPr>
        <p:spPr>
          <a:xfrm>
            <a:off x="457200" y="1753195"/>
            <a:ext cx="5555601" cy="4525963"/>
          </a:xfrm>
          <a:ln>
            <a:noFill/>
          </a:ln>
        </p:spPr>
        <p:txBody>
          <a:bodyPr/>
          <a:lstStyle/>
          <a:p>
            <a:r>
              <a:rPr lang="en-US" dirty="0"/>
              <a:t>In </a:t>
            </a:r>
            <a:r>
              <a:rPr lang="en-US" dirty="0" err="1"/>
              <a:t>wishlist</a:t>
            </a:r>
            <a:r>
              <a:rPr lang="en-US" dirty="0"/>
              <a:t>/</a:t>
            </a:r>
            <a:r>
              <a:rPr lang="en-US" dirty="0" err="1"/>
              <a:t>travel_wishlist</a:t>
            </a:r>
            <a:r>
              <a:rPr lang="en-US" dirty="0"/>
              <a:t> directory, create a new file called </a:t>
            </a:r>
            <a:r>
              <a:rPr lang="en-US" b="1" dirty="0" err="1"/>
              <a:t>urls.py</a:t>
            </a:r>
            <a:endParaRPr lang="en-US" b="1" dirty="0"/>
          </a:p>
          <a:p>
            <a:r>
              <a:rPr lang="en-US" dirty="0"/>
              <a:t>Add the following code</a:t>
            </a:r>
          </a:p>
        </p:txBody>
      </p:sp>
      <p:cxnSp>
        <p:nvCxnSpPr>
          <p:cNvPr id="7" name="Straight Arrow Connector 6"/>
          <p:cNvCxnSpPr>
            <a:cxnSpLocks/>
          </p:cNvCxnSpPr>
          <p:nvPr/>
        </p:nvCxnSpPr>
        <p:spPr>
          <a:xfrm flipH="1">
            <a:off x="5685842" y="3592619"/>
            <a:ext cx="741084" cy="712022"/>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cxnSpLocks/>
          </p:cNvCxnSpPr>
          <p:nvPr/>
        </p:nvCxnSpPr>
        <p:spPr>
          <a:xfrm flipH="1" flipV="1">
            <a:off x="7395999" y="5254590"/>
            <a:ext cx="805104" cy="311034"/>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8201103" y="4880871"/>
            <a:ext cx="942897" cy="1569660"/>
          </a:xfrm>
          <a:prstGeom prst="rect">
            <a:avLst/>
          </a:prstGeom>
          <a:solidFill>
            <a:srgbClr val="FFFFFF"/>
          </a:solidFill>
          <a:ln>
            <a:solidFill>
              <a:srgbClr val="000090"/>
            </a:solidFill>
          </a:ln>
        </p:spPr>
        <p:txBody>
          <a:bodyPr wrap="square" rtlCol="0">
            <a:spAutoFit/>
          </a:bodyPr>
          <a:lstStyle/>
          <a:p>
            <a:r>
              <a:rPr lang="en-US" sz="1600" dirty="0"/>
              <a:t>You edited this file on the previous slide</a:t>
            </a:r>
          </a:p>
        </p:txBody>
      </p:sp>
      <p:sp>
        <p:nvSpPr>
          <p:cNvPr id="6" name="TextBox 5">
            <a:extLst>
              <a:ext uri="{FF2B5EF4-FFF2-40B4-BE49-F238E27FC236}">
                <a16:creationId xmlns:a16="http://schemas.microsoft.com/office/drawing/2014/main" id="{3421B5F4-2BD7-D647-ACA1-E46FF7D0A39A}"/>
              </a:ext>
            </a:extLst>
          </p:cNvPr>
          <p:cNvSpPr txBox="1"/>
          <p:nvPr/>
        </p:nvSpPr>
        <p:spPr>
          <a:xfrm>
            <a:off x="354987" y="5859504"/>
            <a:ext cx="5657814" cy="1077218"/>
          </a:xfrm>
          <a:prstGeom prst="rect">
            <a:avLst/>
          </a:prstGeom>
          <a:noFill/>
        </p:spPr>
        <p:txBody>
          <a:bodyPr wrap="square" rtlCol="0">
            <a:spAutoFit/>
          </a:bodyPr>
          <a:lstStyle/>
          <a:p>
            <a:r>
              <a:rPr lang="en-US" sz="3200" dirty="0"/>
              <a:t>It's still going to crash - </a:t>
            </a:r>
            <a:r>
              <a:rPr lang="en-US" sz="3200" dirty="0" err="1"/>
              <a:t>AttributeError</a:t>
            </a:r>
            <a:r>
              <a:rPr lang="en-US" sz="3200" dirty="0"/>
              <a:t> for </a:t>
            </a:r>
            <a:r>
              <a:rPr lang="en-US" sz="3200" dirty="0" err="1"/>
              <a:t>place_list</a:t>
            </a:r>
            <a:r>
              <a:rPr lang="en-US" sz="3200" dirty="0"/>
              <a:t> </a:t>
            </a:r>
          </a:p>
        </p:txBody>
      </p:sp>
      <p:pic>
        <p:nvPicPr>
          <p:cNvPr id="8" name="Picture 7">
            <a:extLst>
              <a:ext uri="{FF2B5EF4-FFF2-40B4-BE49-F238E27FC236}">
                <a16:creationId xmlns:a16="http://schemas.microsoft.com/office/drawing/2014/main" id="{C9C874FC-5B0A-4340-AD7A-26EFE6899E40}"/>
              </a:ext>
            </a:extLst>
          </p:cNvPr>
          <p:cNvPicPr>
            <a:picLocks noChangeAspect="1"/>
          </p:cNvPicPr>
          <p:nvPr/>
        </p:nvPicPr>
        <p:blipFill>
          <a:blip r:embed="rId3"/>
          <a:stretch>
            <a:fillRect/>
          </a:stretch>
        </p:blipFill>
        <p:spPr>
          <a:xfrm>
            <a:off x="316200" y="4016175"/>
            <a:ext cx="5369641" cy="1549449"/>
          </a:xfrm>
          <a:prstGeom prst="rect">
            <a:avLst/>
          </a:prstGeom>
        </p:spPr>
      </p:pic>
    </p:spTree>
    <p:extLst>
      <p:ext uri="{BB962C8B-B14F-4D97-AF65-F5344CB8AC3E}">
        <p14:creationId xmlns:p14="http://schemas.microsoft.com/office/powerpoint/2010/main" val="3704181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 anything more than a static site, will need some or all of the following…</a:t>
            </a:r>
          </a:p>
        </p:txBody>
      </p:sp>
      <p:sp>
        <p:nvSpPr>
          <p:cNvPr id="3" name="Content Placeholder 2"/>
          <p:cNvSpPr>
            <a:spLocks noGrp="1"/>
          </p:cNvSpPr>
          <p:nvPr>
            <p:ph idx="1"/>
          </p:nvPr>
        </p:nvSpPr>
        <p:spPr>
          <a:xfrm>
            <a:off x="457200" y="1600200"/>
            <a:ext cx="8229600" cy="4940355"/>
          </a:xfrm>
        </p:spPr>
        <p:txBody>
          <a:bodyPr>
            <a:normAutofit fontScale="92500" lnSpcReduction="10000"/>
          </a:bodyPr>
          <a:lstStyle/>
          <a:p>
            <a:r>
              <a:rPr lang="en-US" dirty="0"/>
              <a:t>A database </a:t>
            </a:r>
          </a:p>
          <a:p>
            <a:r>
              <a:rPr lang="en-US" dirty="0"/>
              <a:t>A way to handle sessions and users</a:t>
            </a:r>
          </a:p>
          <a:p>
            <a:pPr lvl="1"/>
            <a:r>
              <a:rPr lang="en-US" dirty="0"/>
              <a:t>For example, as user adds items to shopping cart</a:t>
            </a:r>
          </a:p>
          <a:p>
            <a:pPr lvl="1"/>
            <a:r>
              <a:rPr lang="en-US" dirty="0"/>
              <a:t>Or, when user logs in (authenticates) and accesses information specific to them</a:t>
            </a:r>
          </a:p>
          <a:p>
            <a:r>
              <a:rPr lang="en-US" dirty="0"/>
              <a:t>Server configuration</a:t>
            </a:r>
          </a:p>
          <a:p>
            <a:r>
              <a:rPr lang="en-US" dirty="0"/>
              <a:t>SSL support</a:t>
            </a:r>
          </a:p>
          <a:p>
            <a:r>
              <a:rPr lang="en-US" dirty="0"/>
              <a:t>Logging, monitoring, reporting, analytics</a:t>
            </a:r>
          </a:p>
          <a:p>
            <a:r>
              <a:rPr lang="en-US" dirty="0"/>
              <a:t>Security of web server</a:t>
            </a:r>
          </a:p>
          <a:p>
            <a:r>
              <a:rPr lang="en-US" dirty="0"/>
              <a:t>Content management</a:t>
            </a:r>
          </a:p>
          <a:p>
            <a:endParaRPr lang="en-US" dirty="0"/>
          </a:p>
        </p:txBody>
      </p:sp>
    </p:spTree>
    <p:extLst>
      <p:ext uri="{BB962C8B-B14F-4D97-AF65-F5344CB8AC3E}">
        <p14:creationId xmlns:p14="http://schemas.microsoft.com/office/powerpoint/2010/main" val="1958498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wishlist</a:t>
            </a:r>
            <a:r>
              <a:rPr lang="en-US" dirty="0"/>
              <a:t>/</a:t>
            </a:r>
            <a:r>
              <a:rPr lang="en-US" dirty="0" err="1"/>
              <a:t>travel_wishlist</a:t>
            </a:r>
            <a:r>
              <a:rPr lang="en-US" dirty="0"/>
              <a:t>/</a:t>
            </a:r>
            <a:r>
              <a:rPr lang="en-US" dirty="0" err="1"/>
              <a:t>views.py</a:t>
            </a:r>
            <a:endParaRPr lang="en-US" dirty="0"/>
          </a:p>
        </p:txBody>
      </p:sp>
      <p:sp>
        <p:nvSpPr>
          <p:cNvPr id="3" name="Content Placeholder 2"/>
          <p:cNvSpPr>
            <a:spLocks noGrp="1"/>
          </p:cNvSpPr>
          <p:nvPr>
            <p:ph idx="1"/>
          </p:nvPr>
        </p:nvSpPr>
        <p:spPr/>
        <p:txBody>
          <a:bodyPr/>
          <a:lstStyle/>
          <a:p>
            <a:r>
              <a:rPr lang="en-US" dirty="0"/>
              <a:t>Add this code: this view will handle requests to your home page</a:t>
            </a:r>
          </a:p>
        </p:txBody>
      </p:sp>
      <p:pic>
        <p:nvPicPr>
          <p:cNvPr id="4" name="Picture 3"/>
          <p:cNvPicPr>
            <a:picLocks noChangeAspect="1"/>
          </p:cNvPicPr>
          <p:nvPr/>
        </p:nvPicPr>
        <p:blipFill>
          <a:blip r:embed="rId2"/>
          <a:stretch>
            <a:fillRect/>
          </a:stretch>
        </p:blipFill>
        <p:spPr>
          <a:xfrm>
            <a:off x="457199" y="2894784"/>
            <a:ext cx="8167973" cy="2460039"/>
          </a:xfrm>
          <a:prstGeom prst="rect">
            <a:avLst/>
          </a:prstGeom>
        </p:spPr>
      </p:pic>
    </p:spTree>
    <p:extLst>
      <p:ext uri="{BB962C8B-B14F-4D97-AF65-F5344CB8AC3E}">
        <p14:creationId xmlns:p14="http://schemas.microsoft.com/office/powerpoint/2010/main" val="2747162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the template</a:t>
            </a:r>
          </a:p>
        </p:txBody>
      </p:sp>
      <p:sp>
        <p:nvSpPr>
          <p:cNvPr id="3" name="Content Placeholder 2"/>
          <p:cNvSpPr>
            <a:spLocks noGrp="1"/>
          </p:cNvSpPr>
          <p:nvPr>
            <p:ph idx="1"/>
          </p:nvPr>
        </p:nvSpPr>
        <p:spPr>
          <a:xfrm>
            <a:off x="457200" y="1600200"/>
            <a:ext cx="5163593" cy="4525963"/>
          </a:xfrm>
        </p:spPr>
        <p:txBody>
          <a:bodyPr>
            <a:normAutofit lnSpcReduction="10000"/>
          </a:bodyPr>
          <a:lstStyle/>
          <a:p>
            <a:r>
              <a:rPr lang="en-US" dirty="0"/>
              <a:t>In </a:t>
            </a:r>
            <a:r>
              <a:rPr lang="en-US" dirty="0" err="1"/>
              <a:t>travel_wishlist</a:t>
            </a:r>
            <a:r>
              <a:rPr lang="en-US" dirty="0"/>
              <a:t>, create a directory called </a:t>
            </a:r>
            <a:r>
              <a:rPr lang="en-US" b="1" dirty="0"/>
              <a:t>templates</a:t>
            </a:r>
          </a:p>
          <a:p>
            <a:r>
              <a:rPr lang="en-US" dirty="0"/>
              <a:t>in templates add a directory called </a:t>
            </a:r>
            <a:r>
              <a:rPr lang="en-US" b="1" dirty="0" err="1"/>
              <a:t>travel_wishlist</a:t>
            </a:r>
            <a:endParaRPr lang="en-US" b="1" dirty="0"/>
          </a:p>
          <a:p>
            <a:r>
              <a:rPr lang="en-US" dirty="0"/>
              <a:t>In templates directory, create a file called </a:t>
            </a:r>
            <a:r>
              <a:rPr lang="en-US" b="1" dirty="0" err="1"/>
              <a:t>wishlist.html</a:t>
            </a:r>
            <a:endParaRPr lang="en-US" b="1" dirty="0"/>
          </a:p>
          <a:p>
            <a:r>
              <a:rPr lang="en-US" dirty="0"/>
              <a:t>Add this text -&gt;</a:t>
            </a:r>
          </a:p>
        </p:txBody>
      </p:sp>
      <p:pic>
        <p:nvPicPr>
          <p:cNvPr id="4" name="Picture 3"/>
          <p:cNvPicPr>
            <a:picLocks noChangeAspect="1"/>
          </p:cNvPicPr>
          <p:nvPr/>
        </p:nvPicPr>
        <p:blipFill>
          <a:blip r:embed="rId2"/>
          <a:stretch>
            <a:fillRect/>
          </a:stretch>
        </p:blipFill>
        <p:spPr>
          <a:xfrm>
            <a:off x="5620793" y="1600200"/>
            <a:ext cx="2908300" cy="3175000"/>
          </a:xfrm>
          <a:prstGeom prst="rect">
            <a:avLst/>
          </a:prstGeom>
        </p:spPr>
      </p:pic>
      <p:cxnSp>
        <p:nvCxnSpPr>
          <p:cNvPr id="6" name="Straight Arrow Connector 5"/>
          <p:cNvCxnSpPr/>
          <p:nvPr/>
        </p:nvCxnSpPr>
        <p:spPr>
          <a:xfrm flipV="1">
            <a:off x="5146402" y="4090150"/>
            <a:ext cx="1671866" cy="208128"/>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A1420212-6DE2-9142-B8A7-C7D09CECB3EA}"/>
              </a:ext>
            </a:extLst>
          </p:cNvPr>
          <p:cNvPicPr>
            <a:picLocks noChangeAspect="1"/>
          </p:cNvPicPr>
          <p:nvPr/>
        </p:nvPicPr>
        <p:blipFill>
          <a:blip r:embed="rId3"/>
          <a:stretch>
            <a:fillRect/>
          </a:stretch>
        </p:blipFill>
        <p:spPr>
          <a:xfrm>
            <a:off x="3892550" y="5168034"/>
            <a:ext cx="3797300" cy="1155700"/>
          </a:xfrm>
          <a:prstGeom prst="rect">
            <a:avLst/>
          </a:prstGeom>
        </p:spPr>
      </p:pic>
    </p:spTree>
    <p:extLst>
      <p:ext uri="{BB962C8B-B14F-4D97-AF65-F5344CB8AC3E}">
        <p14:creationId xmlns:p14="http://schemas.microsoft.com/office/powerpoint/2010/main" val="2444017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your server</a:t>
            </a:r>
          </a:p>
        </p:txBody>
      </p:sp>
      <p:sp>
        <p:nvSpPr>
          <p:cNvPr id="3" name="Content Placeholder 2"/>
          <p:cNvSpPr>
            <a:spLocks noGrp="1"/>
          </p:cNvSpPr>
          <p:nvPr>
            <p:ph idx="1"/>
          </p:nvPr>
        </p:nvSpPr>
        <p:spPr/>
        <p:txBody>
          <a:bodyPr/>
          <a:lstStyle/>
          <a:p>
            <a:r>
              <a:rPr lang="en-US" dirty="0"/>
              <a:t>Notice that if the server is running, it will (usually) re-start every time you change your code</a:t>
            </a:r>
          </a:p>
          <a:p>
            <a:r>
              <a:rPr lang="en-US" dirty="0"/>
              <a:t>The home page of your site, at 127.0.0.1:8000 should show this message </a:t>
            </a:r>
          </a:p>
          <a:p>
            <a:endParaRPr lang="en-US" dirty="0"/>
          </a:p>
        </p:txBody>
      </p:sp>
      <p:pic>
        <p:nvPicPr>
          <p:cNvPr id="5" name="Picture 4">
            <a:extLst>
              <a:ext uri="{FF2B5EF4-FFF2-40B4-BE49-F238E27FC236}">
                <a16:creationId xmlns:a16="http://schemas.microsoft.com/office/drawing/2014/main" id="{3CF05237-4523-8445-ABC0-ADCC1BAAD66F}"/>
              </a:ext>
            </a:extLst>
          </p:cNvPr>
          <p:cNvPicPr>
            <a:picLocks noChangeAspect="1"/>
          </p:cNvPicPr>
          <p:nvPr/>
        </p:nvPicPr>
        <p:blipFill>
          <a:blip r:embed="rId2"/>
          <a:stretch>
            <a:fillRect/>
          </a:stretch>
        </p:blipFill>
        <p:spPr>
          <a:xfrm>
            <a:off x="2640117" y="4575682"/>
            <a:ext cx="4427104" cy="1817974"/>
          </a:xfrm>
          <a:prstGeom prst="rect">
            <a:avLst/>
          </a:prstGeom>
          <a:ln>
            <a:solidFill>
              <a:srgbClr val="002060"/>
            </a:solidFill>
          </a:ln>
        </p:spPr>
      </p:pic>
    </p:spTree>
    <p:extLst>
      <p:ext uri="{BB962C8B-B14F-4D97-AF65-F5344CB8AC3E}">
        <p14:creationId xmlns:p14="http://schemas.microsoft.com/office/powerpoint/2010/main" val="1650838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2817" y="2620300"/>
            <a:ext cx="5258308" cy="3935566"/>
          </a:xfrm>
          <a:prstGeom prst="rect">
            <a:avLst/>
          </a:prstGeom>
        </p:spPr>
      </p:pic>
      <p:sp>
        <p:nvSpPr>
          <p:cNvPr id="2" name="Title 1"/>
          <p:cNvSpPr>
            <a:spLocks noGrp="1"/>
          </p:cNvSpPr>
          <p:nvPr>
            <p:ph type="title"/>
          </p:nvPr>
        </p:nvSpPr>
        <p:spPr/>
        <p:txBody>
          <a:bodyPr>
            <a:noAutofit/>
          </a:bodyPr>
          <a:lstStyle/>
          <a:p>
            <a:r>
              <a:rPr lang="en-US" sz="3600" dirty="0"/>
              <a:t>Work on template</a:t>
            </a:r>
            <a:br>
              <a:rPr lang="en-US" sz="3600" dirty="0"/>
            </a:br>
            <a:r>
              <a:rPr lang="en-US" sz="3600" dirty="0"/>
              <a:t>templates/</a:t>
            </a:r>
            <a:r>
              <a:rPr lang="en-US" sz="3600" dirty="0" err="1"/>
              <a:t>travel_wishlist</a:t>
            </a:r>
            <a:r>
              <a:rPr lang="en-US" sz="3600" dirty="0"/>
              <a:t>/</a:t>
            </a:r>
            <a:r>
              <a:rPr lang="en-US" sz="3600" dirty="0" err="1"/>
              <a:t>wishlist.html</a:t>
            </a:r>
            <a:endParaRPr lang="en-US" sz="3600" dirty="0"/>
          </a:p>
        </p:txBody>
      </p:sp>
      <p:sp>
        <p:nvSpPr>
          <p:cNvPr id="3" name="Content Placeholder 2"/>
          <p:cNvSpPr>
            <a:spLocks noGrp="1"/>
          </p:cNvSpPr>
          <p:nvPr>
            <p:ph idx="1"/>
          </p:nvPr>
        </p:nvSpPr>
        <p:spPr>
          <a:xfrm>
            <a:off x="457200" y="1507602"/>
            <a:ext cx="8229600" cy="4525963"/>
          </a:xfrm>
        </p:spPr>
        <p:txBody>
          <a:bodyPr>
            <a:normAutofit/>
          </a:bodyPr>
          <a:lstStyle/>
          <a:p>
            <a:r>
              <a:rPr lang="en-US" sz="2800" dirty="0"/>
              <a:t>Replace the text with this, reload your page</a:t>
            </a:r>
          </a:p>
          <a:p>
            <a:r>
              <a:rPr lang="en-US" sz="2800" dirty="0"/>
              <a:t>Carefully follow the template syntax, watch the { }  </a:t>
            </a:r>
          </a:p>
        </p:txBody>
      </p:sp>
      <p:pic>
        <p:nvPicPr>
          <p:cNvPr id="5" name="Picture 4"/>
          <p:cNvPicPr>
            <a:picLocks noChangeAspect="1"/>
          </p:cNvPicPr>
          <p:nvPr/>
        </p:nvPicPr>
        <p:blipFill>
          <a:blip r:embed="rId3"/>
          <a:stretch>
            <a:fillRect/>
          </a:stretch>
        </p:blipFill>
        <p:spPr>
          <a:xfrm>
            <a:off x="5143500" y="3422650"/>
            <a:ext cx="4000500" cy="1663700"/>
          </a:xfrm>
          <a:prstGeom prst="rect">
            <a:avLst/>
          </a:prstGeom>
          <a:ln>
            <a:solidFill>
              <a:srgbClr val="000090"/>
            </a:solidFill>
          </a:ln>
        </p:spPr>
      </p:pic>
    </p:spTree>
    <p:extLst>
      <p:ext uri="{BB962C8B-B14F-4D97-AF65-F5344CB8AC3E}">
        <p14:creationId xmlns:p14="http://schemas.microsoft.com/office/powerpoint/2010/main" val="283113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82628" cy="1143000"/>
          </a:xfrm>
        </p:spPr>
        <p:txBody>
          <a:bodyPr>
            <a:normAutofit fontScale="90000"/>
          </a:bodyPr>
          <a:lstStyle/>
          <a:p>
            <a:r>
              <a:rPr lang="en-US" dirty="0"/>
              <a:t>Work on view </a:t>
            </a:r>
            <a:r>
              <a:rPr lang="en-US" b="1" dirty="0" err="1"/>
              <a:t>travel_wishlist</a:t>
            </a:r>
            <a:r>
              <a:rPr lang="en-US" b="1" dirty="0"/>
              <a:t>/</a:t>
            </a:r>
            <a:r>
              <a:rPr lang="en-US" b="1" dirty="0" err="1"/>
              <a:t>views.py</a:t>
            </a:r>
            <a:endParaRPr lang="en-US" b="1" dirty="0"/>
          </a:p>
        </p:txBody>
      </p:sp>
      <p:sp>
        <p:nvSpPr>
          <p:cNvPr id="3" name="Content Placeholder 2"/>
          <p:cNvSpPr>
            <a:spLocks noGrp="1"/>
          </p:cNvSpPr>
          <p:nvPr>
            <p:ph idx="1"/>
          </p:nvPr>
        </p:nvSpPr>
        <p:spPr>
          <a:xfrm>
            <a:off x="457200" y="1310833"/>
            <a:ext cx="8229600" cy="4525963"/>
          </a:xfrm>
        </p:spPr>
        <p:txBody>
          <a:bodyPr/>
          <a:lstStyle/>
          <a:p>
            <a:r>
              <a:rPr lang="en-US" dirty="0"/>
              <a:t>Fetch the data from the database and display it in the view</a:t>
            </a:r>
          </a:p>
        </p:txBody>
      </p:sp>
      <p:pic>
        <p:nvPicPr>
          <p:cNvPr id="5" name="Picture 4">
            <a:extLst>
              <a:ext uri="{FF2B5EF4-FFF2-40B4-BE49-F238E27FC236}">
                <a16:creationId xmlns:a16="http://schemas.microsoft.com/office/drawing/2014/main" id="{2388B265-7EC3-0742-B3AA-2D22BA713442}"/>
              </a:ext>
            </a:extLst>
          </p:cNvPr>
          <p:cNvPicPr>
            <a:picLocks noChangeAspect="1"/>
          </p:cNvPicPr>
          <p:nvPr/>
        </p:nvPicPr>
        <p:blipFill>
          <a:blip r:embed="rId2"/>
          <a:stretch>
            <a:fillRect/>
          </a:stretch>
        </p:blipFill>
        <p:spPr>
          <a:xfrm>
            <a:off x="5373818" y="4597400"/>
            <a:ext cx="3441700" cy="2260600"/>
          </a:xfrm>
          <a:prstGeom prst="rect">
            <a:avLst/>
          </a:prstGeom>
          <a:ln>
            <a:solidFill>
              <a:schemeClr val="accent1"/>
            </a:solidFill>
          </a:ln>
        </p:spPr>
      </p:pic>
      <p:pic>
        <p:nvPicPr>
          <p:cNvPr id="7" name="Picture 6">
            <a:extLst>
              <a:ext uri="{FF2B5EF4-FFF2-40B4-BE49-F238E27FC236}">
                <a16:creationId xmlns:a16="http://schemas.microsoft.com/office/drawing/2014/main" id="{B4938FD1-D364-9249-8732-9CC9519191D9}"/>
              </a:ext>
            </a:extLst>
          </p:cNvPr>
          <p:cNvPicPr>
            <a:picLocks noChangeAspect="1"/>
          </p:cNvPicPr>
          <p:nvPr/>
        </p:nvPicPr>
        <p:blipFill>
          <a:blip r:embed="rId3"/>
          <a:stretch>
            <a:fillRect/>
          </a:stretch>
        </p:blipFill>
        <p:spPr>
          <a:xfrm>
            <a:off x="99798" y="2450658"/>
            <a:ext cx="8944404" cy="2085559"/>
          </a:xfrm>
          <a:prstGeom prst="rect">
            <a:avLst/>
          </a:prstGeom>
        </p:spPr>
      </p:pic>
    </p:spTree>
    <p:extLst>
      <p:ext uri="{BB962C8B-B14F-4D97-AF65-F5344CB8AC3E}">
        <p14:creationId xmlns:p14="http://schemas.microsoft.com/office/powerpoint/2010/main" val="487005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Work on view</a:t>
            </a:r>
            <a:br>
              <a:rPr lang="en-US" dirty="0"/>
            </a:br>
            <a:r>
              <a:rPr lang="en-US" dirty="0" err="1"/>
              <a:t>travel_wishlist</a:t>
            </a:r>
            <a:r>
              <a:rPr lang="en-US" dirty="0"/>
              <a:t>/</a:t>
            </a:r>
            <a:r>
              <a:rPr lang="en-US" dirty="0" err="1"/>
              <a:t>views.py</a:t>
            </a:r>
            <a:endParaRPr lang="en-US" dirty="0"/>
          </a:p>
        </p:txBody>
      </p:sp>
      <p:sp>
        <p:nvSpPr>
          <p:cNvPr id="3" name="Content Placeholder 2"/>
          <p:cNvSpPr>
            <a:spLocks noGrp="1"/>
          </p:cNvSpPr>
          <p:nvPr>
            <p:ph idx="1"/>
          </p:nvPr>
        </p:nvSpPr>
        <p:spPr/>
        <p:txBody>
          <a:bodyPr/>
          <a:lstStyle/>
          <a:p>
            <a:r>
              <a:rPr lang="en-US" dirty="0"/>
              <a:t>But a </a:t>
            </a:r>
            <a:r>
              <a:rPr lang="en-US" dirty="0" err="1"/>
              <a:t>wishlist</a:t>
            </a:r>
            <a:r>
              <a:rPr lang="en-US" dirty="0"/>
              <a:t> should only display places the user has not visited</a:t>
            </a:r>
          </a:p>
          <a:p>
            <a:r>
              <a:rPr lang="en-US" dirty="0"/>
              <a:t>Replace all() with a filter to only show visited=False</a:t>
            </a:r>
          </a:p>
        </p:txBody>
      </p:sp>
      <p:pic>
        <p:nvPicPr>
          <p:cNvPr id="7" name="Picture 6">
            <a:extLst>
              <a:ext uri="{FF2B5EF4-FFF2-40B4-BE49-F238E27FC236}">
                <a16:creationId xmlns:a16="http://schemas.microsoft.com/office/drawing/2014/main" id="{57096C45-7DA1-0340-BB0E-9F4826B385DD}"/>
              </a:ext>
            </a:extLst>
          </p:cNvPr>
          <p:cNvPicPr>
            <a:picLocks noChangeAspect="1"/>
          </p:cNvPicPr>
          <p:nvPr/>
        </p:nvPicPr>
        <p:blipFill>
          <a:blip r:embed="rId2"/>
          <a:stretch>
            <a:fillRect/>
          </a:stretch>
        </p:blipFill>
        <p:spPr>
          <a:xfrm>
            <a:off x="221227" y="4227081"/>
            <a:ext cx="8701546" cy="2277040"/>
          </a:xfrm>
          <a:prstGeom prst="rect">
            <a:avLst/>
          </a:prstGeom>
        </p:spPr>
      </p:pic>
      <p:pic>
        <p:nvPicPr>
          <p:cNvPr id="6" name="Picture 5"/>
          <p:cNvPicPr>
            <a:picLocks noChangeAspect="1"/>
          </p:cNvPicPr>
          <p:nvPr/>
        </p:nvPicPr>
        <p:blipFill>
          <a:blip r:embed="rId3"/>
          <a:stretch>
            <a:fillRect/>
          </a:stretch>
        </p:blipFill>
        <p:spPr>
          <a:xfrm>
            <a:off x="5867985" y="3519590"/>
            <a:ext cx="2697281" cy="1563793"/>
          </a:xfrm>
          <a:prstGeom prst="rect">
            <a:avLst/>
          </a:prstGeom>
          <a:ln>
            <a:solidFill>
              <a:srgbClr val="4F81BD"/>
            </a:solidFill>
          </a:ln>
        </p:spPr>
      </p:pic>
    </p:spTree>
    <p:extLst>
      <p:ext uri="{BB962C8B-B14F-4D97-AF65-F5344CB8AC3E}">
        <p14:creationId xmlns:p14="http://schemas.microsoft.com/office/powerpoint/2010/main" val="3189613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Work on view</a:t>
            </a:r>
            <a:br>
              <a:rPr lang="en-US" dirty="0"/>
            </a:br>
            <a:r>
              <a:rPr lang="en-US" dirty="0" err="1"/>
              <a:t>travel_wishlist</a:t>
            </a:r>
            <a:r>
              <a:rPr lang="en-US" dirty="0"/>
              <a:t>/</a:t>
            </a:r>
            <a:r>
              <a:rPr lang="en-US" dirty="0" err="1"/>
              <a:t>views.py</a:t>
            </a:r>
            <a:endParaRPr lang="en-US" dirty="0"/>
          </a:p>
        </p:txBody>
      </p:sp>
      <p:sp>
        <p:nvSpPr>
          <p:cNvPr id="3" name="Content Placeholder 2"/>
          <p:cNvSpPr>
            <a:spLocks noGrp="1"/>
          </p:cNvSpPr>
          <p:nvPr>
            <p:ph idx="1"/>
          </p:nvPr>
        </p:nvSpPr>
        <p:spPr/>
        <p:txBody>
          <a:bodyPr/>
          <a:lstStyle/>
          <a:p>
            <a:r>
              <a:rPr lang="en-US" dirty="0"/>
              <a:t>To sort by name, chain the </a:t>
            </a:r>
            <a:r>
              <a:rPr lang="en-US" dirty="0" err="1"/>
              <a:t>order_by</a:t>
            </a:r>
            <a:r>
              <a:rPr lang="en-US" dirty="0"/>
              <a:t> method</a:t>
            </a:r>
          </a:p>
        </p:txBody>
      </p:sp>
      <p:pic>
        <p:nvPicPr>
          <p:cNvPr id="5" name="Picture 4">
            <a:extLst>
              <a:ext uri="{FF2B5EF4-FFF2-40B4-BE49-F238E27FC236}">
                <a16:creationId xmlns:a16="http://schemas.microsoft.com/office/drawing/2014/main" id="{24410EBB-D656-E441-BE33-DCF2BFB4D114}"/>
              </a:ext>
            </a:extLst>
          </p:cNvPr>
          <p:cNvPicPr>
            <a:picLocks noChangeAspect="1"/>
          </p:cNvPicPr>
          <p:nvPr/>
        </p:nvPicPr>
        <p:blipFill>
          <a:blip r:embed="rId2"/>
          <a:stretch>
            <a:fillRect/>
          </a:stretch>
        </p:blipFill>
        <p:spPr>
          <a:xfrm>
            <a:off x="185628" y="2353044"/>
            <a:ext cx="8772744" cy="2064175"/>
          </a:xfrm>
          <a:prstGeom prst="rect">
            <a:avLst/>
          </a:prstGeom>
        </p:spPr>
      </p:pic>
      <p:pic>
        <p:nvPicPr>
          <p:cNvPr id="7" name="Picture 6">
            <a:extLst>
              <a:ext uri="{FF2B5EF4-FFF2-40B4-BE49-F238E27FC236}">
                <a16:creationId xmlns:a16="http://schemas.microsoft.com/office/drawing/2014/main" id="{D3DCAECC-5CDD-A244-8F2F-B42D42A69790}"/>
              </a:ext>
            </a:extLst>
          </p:cNvPr>
          <p:cNvPicPr>
            <a:picLocks noChangeAspect="1"/>
          </p:cNvPicPr>
          <p:nvPr/>
        </p:nvPicPr>
        <p:blipFill>
          <a:blip r:embed="rId3"/>
          <a:stretch>
            <a:fillRect/>
          </a:stretch>
        </p:blipFill>
        <p:spPr>
          <a:xfrm>
            <a:off x="5037986" y="4502800"/>
            <a:ext cx="3784600" cy="2349500"/>
          </a:xfrm>
          <a:prstGeom prst="rect">
            <a:avLst/>
          </a:prstGeom>
          <a:ln>
            <a:solidFill>
              <a:srgbClr val="002060"/>
            </a:solidFill>
          </a:ln>
        </p:spPr>
      </p:pic>
      <p:sp>
        <p:nvSpPr>
          <p:cNvPr id="8" name="TextBox 7">
            <a:extLst>
              <a:ext uri="{FF2B5EF4-FFF2-40B4-BE49-F238E27FC236}">
                <a16:creationId xmlns:a16="http://schemas.microsoft.com/office/drawing/2014/main" id="{7B7EAEE4-57B0-9B4D-946B-35E975972BDA}"/>
              </a:ext>
            </a:extLst>
          </p:cNvPr>
          <p:cNvSpPr txBox="1"/>
          <p:nvPr/>
        </p:nvSpPr>
        <p:spPr>
          <a:xfrm>
            <a:off x="185628" y="4826675"/>
            <a:ext cx="4342246" cy="2031325"/>
          </a:xfrm>
          <a:prstGeom prst="rect">
            <a:avLst/>
          </a:prstGeom>
          <a:noFill/>
        </p:spPr>
        <p:txBody>
          <a:bodyPr wrap="square" rtlCol="0">
            <a:spAutoFit/>
          </a:bodyPr>
          <a:lstStyle/>
          <a:p>
            <a:r>
              <a:rPr lang="en-US" dirty="0" err="1"/>
              <a:t>Place.objects</a:t>
            </a:r>
            <a:r>
              <a:rPr lang="en-US" dirty="0"/>
              <a:t> is a </a:t>
            </a:r>
            <a:r>
              <a:rPr lang="en-US" b="1" dirty="0"/>
              <a:t>Manager</a:t>
            </a:r>
            <a:r>
              <a:rPr lang="en-US" dirty="0"/>
              <a:t>. A manager lets you run queries against the table and returns </a:t>
            </a:r>
            <a:r>
              <a:rPr lang="en-US" dirty="0" err="1"/>
              <a:t>QuerySet</a:t>
            </a:r>
            <a:r>
              <a:rPr lang="en-US" dirty="0"/>
              <a:t> objects. A </a:t>
            </a:r>
            <a:r>
              <a:rPr lang="en-US" dirty="0" err="1"/>
              <a:t>QuerySet</a:t>
            </a:r>
            <a:r>
              <a:rPr lang="en-US" dirty="0"/>
              <a:t> represents a set of objects from the database. More info here</a:t>
            </a:r>
          </a:p>
          <a:p>
            <a:r>
              <a:rPr lang="en-US" dirty="0">
                <a:hlinkClick r:id="rId4"/>
              </a:rPr>
              <a:t>https://docs.djangoproject.com/en/2.0/topics/db/queries/</a:t>
            </a:r>
            <a:r>
              <a:rPr lang="en-US" dirty="0"/>
              <a:t> </a:t>
            </a:r>
          </a:p>
        </p:txBody>
      </p:sp>
    </p:spTree>
    <p:extLst>
      <p:ext uri="{BB962C8B-B14F-4D97-AF65-F5344CB8AC3E}">
        <p14:creationId xmlns:p14="http://schemas.microsoft.com/office/powerpoint/2010/main" val="547026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form to add a new place</a:t>
            </a:r>
          </a:p>
        </p:txBody>
      </p:sp>
      <p:sp>
        <p:nvSpPr>
          <p:cNvPr id="3" name="Content Placeholder 2"/>
          <p:cNvSpPr>
            <a:spLocks noGrp="1"/>
          </p:cNvSpPr>
          <p:nvPr>
            <p:ph idx="1"/>
          </p:nvPr>
        </p:nvSpPr>
        <p:spPr/>
        <p:txBody>
          <a:bodyPr>
            <a:normAutofit lnSpcReduction="10000"/>
          </a:bodyPr>
          <a:lstStyle/>
          <a:p>
            <a:r>
              <a:rPr lang="en-US" dirty="0"/>
              <a:t>When you need a form that's for entering data to go in a database</a:t>
            </a:r>
            <a:r>
              <a:rPr lang="is-IS" dirty="0"/>
              <a:t>…</a:t>
            </a:r>
          </a:p>
          <a:p>
            <a:r>
              <a:rPr lang="en-US" dirty="0"/>
              <a:t>Create a form object, and tell it that it relates to the model for the new object you want to create</a:t>
            </a:r>
            <a:r>
              <a:rPr lang="is-IS" dirty="0"/>
              <a:t>…</a:t>
            </a:r>
            <a:endParaRPr lang="en-US" dirty="0"/>
          </a:p>
          <a:p>
            <a:r>
              <a:rPr lang="en-US" dirty="0" err="1"/>
              <a:t>Django</a:t>
            </a:r>
            <a:r>
              <a:rPr lang="en-US" dirty="0"/>
              <a:t> will make a form for you, with the correct number and types of input fields</a:t>
            </a:r>
          </a:p>
          <a:p>
            <a:r>
              <a:rPr lang="en-US" dirty="0"/>
              <a:t>And deal with basic validation</a:t>
            </a:r>
          </a:p>
          <a:p>
            <a:r>
              <a:rPr lang="en-US" dirty="0"/>
              <a:t>Magic!</a:t>
            </a:r>
          </a:p>
        </p:txBody>
      </p:sp>
    </p:spTree>
    <p:extLst>
      <p:ext uri="{BB962C8B-B14F-4D97-AF65-F5344CB8AC3E}">
        <p14:creationId xmlns:p14="http://schemas.microsoft.com/office/powerpoint/2010/main" val="2812940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5" y="274638"/>
            <a:ext cx="5611089" cy="1143000"/>
          </a:xfrm>
        </p:spPr>
        <p:txBody>
          <a:bodyPr>
            <a:normAutofit fontScale="90000"/>
          </a:bodyPr>
          <a:lstStyle/>
          <a:p>
            <a:r>
              <a:rPr lang="en-US" dirty="0"/>
              <a:t>Create new file to describe forms</a:t>
            </a:r>
          </a:p>
        </p:txBody>
      </p:sp>
      <p:sp>
        <p:nvSpPr>
          <p:cNvPr id="3" name="Content Placeholder 2"/>
          <p:cNvSpPr>
            <a:spLocks noGrp="1"/>
          </p:cNvSpPr>
          <p:nvPr>
            <p:ph idx="1"/>
          </p:nvPr>
        </p:nvSpPr>
        <p:spPr/>
        <p:txBody>
          <a:bodyPr/>
          <a:lstStyle/>
          <a:p>
            <a:pPr marL="0" indent="0">
              <a:buNone/>
            </a:pPr>
            <a:r>
              <a:rPr lang="en-US" dirty="0" err="1"/>
              <a:t>wishlist</a:t>
            </a:r>
            <a:r>
              <a:rPr lang="en-US" dirty="0"/>
              <a:t>/</a:t>
            </a:r>
            <a:r>
              <a:rPr lang="en-US" dirty="0" err="1"/>
              <a:t>travel_wishlist</a:t>
            </a:r>
            <a:r>
              <a:rPr lang="en-US" dirty="0"/>
              <a:t>/</a:t>
            </a:r>
            <a:r>
              <a:rPr lang="en-US" dirty="0" err="1"/>
              <a:t>forms.py</a:t>
            </a:r>
            <a:endParaRPr lang="en-US" dirty="0"/>
          </a:p>
          <a:p>
            <a:pPr marL="0" indent="0">
              <a:buNone/>
            </a:pPr>
            <a:r>
              <a:rPr lang="en-US" dirty="0"/>
              <a:t>Add code below</a:t>
            </a:r>
          </a:p>
        </p:txBody>
      </p:sp>
      <p:pic>
        <p:nvPicPr>
          <p:cNvPr id="4" name="Picture 3"/>
          <p:cNvPicPr>
            <a:picLocks noChangeAspect="1"/>
          </p:cNvPicPr>
          <p:nvPr/>
        </p:nvPicPr>
        <p:blipFill>
          <a:blip r:embed="rId2"/>
          <a:stretch>
            <a:fillRect/>
          </a:stretch>
        </p:blipFill>
        <p:spPr>
          <a:xfrm>
            <a:off x="6299200" y="558800"/>
            <a:ext cx="2844800" cy="5727700"/>
          </a:xfrm>
          <a:prstGeom prst="rect">
            <a:avLst/>
          </a:prstGeom>
        </p:spPr>
      </p:pic>
      <p:pic>
        <p:nvPicPr>
          <p:cNvPr id="5" name="Picture 4"/>
          <p:cNvPicPr>
            <a:picLocks noChangeAspect="1"/>
          </p:cNvPicPr>
          <p:nvPr/>
        </p:nvPicPr>
        <p:blipFill>
          <a:blip r:embed="rId3"/>
          <a:stretch>
            <a:fillRect/>
          </a:stretch>
        </p:blipFill>
        <p:spPr>
          <a:xfrm>
            <a:off x="457200" y="3035377"/>
            <a:ext cx="5294970" cy="2671336"/>
          </a:xfrm>
          <a:prstGeom prst="rect">
            <a:avLst/>
          </a:prstGeom>
        </p:spPr>
      </p:pic>
      <p:cxnSp>
        <p:nvCxnSpPr>
          <p:cNvPr id="7" name="Straight Arrow Connector 6"/>
          <p:cNvCxnSpPr>
            <a:stCxn id="5" idx="3"/>
          </p:cNvCxnSpPr>
          <p:nvPr/>
        </p:nvCxnSpPr>
        <p:spPr>
          <a:xfrm>
            <a:off x="5752170" y="4371045"/>
            <a:ext cx="1331991" cy="11170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2112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A559D0-8245-3244-BDEC-1704DD7A7D8B}"/>
              </a:ext>
            </a:extLst>
          </p:cNvPr>
          <p:cNvPicPr>
            <a:picLocks noChangeAspect="1"/>
          </p:cNvPicPr>
          <p:nvPr/>
        </p:nvPicPr>
        <p:blipFill>
          <a:blip r:embed="rId2"/>
          <a:stretch>
            <a:fillRect/>
          </a:stretch>
        </p:blipFill>
        <p:spPr>
          <a:xfrm>
            <a:off x="0" y="2611598"/>
            <a:ext cx="9144000" cy="1634803"/>
          </a:xfrm>
          <a:prstGeom prst="rect">
            <a:avLst/>
          </a:prstGeom>
        </p:spPr>
      </p:pic>
      <p:sp>
        <p:nvSpPr>
          <p:cNvPr id="3" name="Content Placeholder 2"/>
          <p:cNvSpPr>
            <a:spLocks noGrp="1"/>
          </p:cNvSpPr>
          <p:nvPr>
            <p:ph idx="1"/>
          </p:nvPr>
        </p:nvSpPr>
        <p:spPr/>
        <p:txBody>
          <a:bodyPr>
            <a:normAutofit fontScale="92500" lnSpcReduction="10000"/>
          </a:bodyPr>
          <a:lstStyle/>
          <a:p>
            <a:r>
              <a:rPr lang="en-US" dirty="0" err="1"/>
              <a:t>wishlist</a:t>
            </a:r>
            <a:r>
              <a:rPr lang="en-US" dirty="0"/>
              <a:t>/</a:t>
            </a:r>
            <a:r>
              <a:rPr lang="en-US" dirty="0" err="1"/>
              <a:t>travel_wishlist</a:t>
            </a:r>
            <a:r>
              <a:rPr lang="en-US" dirty="0"/>
              <a:t>/</a:t>
            </a:r>
            <a:r>
              <a:rPr lang="en-US" dirty="0" err="1"/>
              <a:t>views.py</a:t>
            </a:r>
            <a:endParaRPr lang="en-US" dirty="0"/>
          </a:p>
          <a:p>
            <a:endParaRPr lang="en-US" dirty="0"/>
          </a:p>
          <a:p>
            <a:endParaRPr lang="en-US" dirty="0"/>
          </a:p>
          <a:p>
            <a:endParaRPr lang="en-US" dirty="0"/>
          </a:p>
          <a:p>
            <a:endParaRPr lang="en-US" dirty="0"/>
          </a:p>
          <a:p>
            <a:endParaRPr lang="en-US" dirty="0"/>
          </a:p>
          <a:p>
            <a:r>
              <a:rPr lang="en-US" dirty="0"/>
              <a:t>Django will make a form object that will be rendered as HTML in the page by the template engine</a:t>
            </a:r>
          </a:p>
          <a:p>
            <a:endParaRPr lang="en-US" dirty="0"/>
          </a:p>
        </p:txBody>
      </p:sp>
      <p:sp>
        <p:nvSpPr>
          <p:cNvPr id="2" name="Title 1"/>
          <p:cNvSpPr>
            <a:spLocks noGrp="1"/>
          </p:cNvSpPr>
          <p:nvPr>
            <p:ph type="title"/>
          </p:nvPr>
        </p:nvSpPr>
        <p:spPr/>
        <p:txBody>
          <a:bodyPr>
            <a:normAutofit fontScale="90000"/>
          </a:bodyPr>
          <a:lstStyle/>
          <a:p>
            <a:r>
              <a:rPr lang="en-US" dirty="0"/>
              <a:t>Edit the view, create and provide a form object</a:t>
            </a:r>
          </a:p>
        </p:txBody>
      </p:sp>
      <p:cxnSp>
        <p:nvCxnSpPr>
          <p:cNvPr id="7" name="Straight Arrow Connector 6">
            <a:extLst>
              <a:ext uri="{FF2B5EF4-FFF2-40B4-BE49-F238E27FC236}">
                <a16:creationId xmlns:a16="http://schemas.microsoft.com/office/drawing/2014/main" id="{D1C5E10D-E8FE-6E4E-8D7B-48BC92745A67}"/>
              </a:ext>
            </a:extLst>
          </p:cNvPr>
          <p:cNvCxnSpPr>
            <a:cxnSpLocks/>
          </p:cNvCxnSpPr>
          <p:nvPr/>
        </p:nvCxnSpPr>
        <p:spPr>
          <a:xfrm flipH="1">
            <a:off x="2602459" y="2857607"/>
            <a:ext cx="858981" cy="263236"/>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C5333F3-B254-C94F-9389-27F8BA445535}"/>
              </a:ext>
            </a:extLst>
          </p:cNvPr>
          <p:cNvCxnSpPr>
            <a:cxnSpLocks/>
          </p:cNvCxnSpPr>
          <p:nvPr/>
        </p:nvCxnSpPr>
        <p:spPr>
          <a:xfrm>
            <a:off x="0" y="3876053"/>
            <a:ext cx="318656"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9BB97C7-E43C-4F4F-A697-DD2FDED87190}"/>
              </a:ext>
            </a:extLst>
          </p:cNvPr>
          <p:cNvCxnSpPr>
            <a:cxnSpLocks/>
          </p:cNvCxnSpPr>
          <p:nvPr/>
        </p:nvCxnSpPr>
        <p:spPr>
          <a:xfrm>
            <a:off x="6919180" y="3120843"/>
            <a:ext cx="144088" cy="75521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8820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a:stCxn id="16" idx="0"/>
          </p:cNvCxnSpPr>
          <p:nvPr/>
        </p:nvCxnSpPr>
        <p:spPr>
          <a:xfrm flipH="1" flipV="1">
            <a:off x="7246838" y="2443725"/>
            <a:ext cx="886320" cy="2820250"/>
          </a:xfrm>
          <a:prstGeom prst="straightConnector1">
            <a:avLst/>
          </a:prstGeom>
          <a:ln w="190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Databases, Programming Language</a:t>
            </a:r>
          </a:p>
        </p:txBody>
      </p:sp>
      <p:sp>
        <p:nvSpPr>
          <p:cNvPr id="3" name="Content Placeholder 2"/>
          <p:cNvSpPr>
            <a:spLocks noGrp="1"/>
          </p:cNvSpPr>
          <p:nvPr>
            <p:ph idx="1"/>
          </p:nvPr>
        </p:nvSpPr>
        <p:spPr>
          <a:xfrm>
            <a:off x="457200" y="1600200"/>
            <a:ext cx="8229600" cy="1849763"/>
          </a:xfrm>
        </p:spPr>
        <p:txBody>
          <a:bodyPr/>
          <a:lstStyle/>
          <a:p>
            <a:r>
              <a:rPr lang="en-US" dirty="0"/>
              <a:t>Apache lends its name to the </a:t>
            </a:r>
            <a:r>
              <a:rPr lang="en-US" sz="5400" b="1" dirty="0"/>
              <a:t>LAMP</a:t>
            </a:r>
            <a:r>
              <a:rPr lang="en-US" sz="5400" dirty="0"/>
              <a:t> </a:t>
            </a:r>
            <a:r>
              <a:rPr lang="en-US" dirty="0"/>
              <a:t>stack</a:t>
            </a:r>
          </a:p>
        </p:txBody>
      </p:sp>
      <p:sp>
        <p:nvSpPr>
          <p:cNvPr id="5" name="TextBox 4"/>
          <p:cNvSpPr txBox="1"/>
          <p:nvPr/>
        </p:nvSpPr>
        <p:spPr>
          <a:xfrm>
            <a:off x="1054271" y="3830723"/>
            <a:ext cx="2827362" cy="1200329"/>
          </a:xfrm>
          <a:prstGeom prst="rect">
            <a:avLst/>
          </a:prstGeom>
          <a:noFill/>
          <a:ln>
            <a:solidFill>
              <a:srgbClr val="0000FF"/>
            </a:solidFill>
          </a:ln>
        </p:spPr>
        <p:txBody>
          <a:bodyPr wrap="square" rtlCol="0">
            <a:spAutoFit/>
          </a:bodyPr>
          <a:lstStyle/>
          <a:p>
            <a:r>
              <a:rPr lang="en-US" b="1" dirty="0"/>
              <a:t>Linux-based operating system</a:t>
            </a:r>
          </a:p>
          <a:p>
            <a:r>
              <a:rPr lang="en-US" dirty="0"/>
              <a:t>But can also be </a:t>
            </a:r>
          </a:p>
          <a:p>
            <a:r>
              <a:rPr lang="en-US" dirty="0"/>
              <a:t>Windows -&gt; WAMP stack</a:t>
            </a:r>
          </a:p>
        </p:txBody>
      </p:sp>
      <p:cxnSp>
        <p:nvCxnSpPr>
          <p:cNvPr id="7" name="Straight Arrow Connector 6"/>
          <p:cNvCxnSpPr>
            <a:stCxn id="5" idx="0"/>
          </p:cNvCxnSpPr>
          <p:nvPr/>
        </p:nvCxnSpPr>
        <p:spPr>
          <a:xfrm flipV="1">
            <a:off x="2467952" y="2443725"/>
            <a:ext cx="3402418" cy="1386998"/>
          </a:xfrm>
          <a:prstGeom prst="straightConnector1">
            <a:avLst/>
          </a:prstGeom>
          <a:ln w="190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043008" y="5273200"/>
            <a:ext cx="2827362" cy="1477328"/>
          </a:xfrm>
          <a:prstGeom prst="rect">
            <a:avLst/>
          </a:prstGeom>
          <a:noFill/>
          <a:ln>
            <a:solidFill>
              <a:srgbClr val="0000FF"/>
            </a:solidFill>
          </a:ln>
        </p:spPr>
        <p:txBody>
          <a:bodyPr wrap="square" rtlCol="0">
            <a:spAutoFit/>
          </a:bodyPr>
          <a:lstStyle/>
          <a:p>
            <a:r>
              <a:rPr lang="en-US" b="1" dirty="0"/>
              <a:t>Apache web server software</a:t>
            </a:r>
          </a:p>
          <a:p>
            <a:r>
              <a:rPr lang="en-US" dirty="0" err="1"/>
              <a:t>Ngnix</a:t>
            </a:r>
            <a:r>
              <a:rPr lang="en-US" dirty="0"/>
              <a:t> (</a:t>
            </a:r>
            <a:r>
              <a:rPr lang="en-US" i="1" dirty="0"/>
              <a:t>"engine-x"</a:t>
            </a:r>
            <a:r>
              <a:rPr lang="en-US" dirty="0"/>
              <a:t>) is replacing Apache for many servers</a:t>
            </a:r>
          </a:p>
        </p:txBody>
      </p:sp>
      <p:cxnSp>
        <p:nvCxnSpPr>
          <p:cNvPr id="10" name="Straight Arrow Connector 9"/>
          <p:cNvCxnSpPr>
            <a:stCxn id="9" idx="0"/>
          </p:cNvCxnSpPr>
          <p:nvPr/>
        </p:nvCxnSpPr>
        <p:spPr>
          <a:xfrm flipV="1">
            <a:off x="4456689" y="2443724"/>
            <a:ext cx="1629327" cy="2829476"/>
          </a:xfrm>
          <a:prstGeom prst="straightConnector1">
            <a:avLst/>
          </a:prstGeom>
          <a:ln w="190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549896" y="3845456"/>
            <a:ext cx="2021684" cy="923330"/>
          </a:xfrm>
          <a:prstGeom prst="rect">
            <a:avLst/>
          </a:prstGeom>
          <a:solidFill>
            <a:schemeClr val="bg1"/>
          </a:solidFill>
          <a:ln>
            <a:solidFill>
              <a:srgbClr val="0000FF"/>
            </a:solidFill>
          </a:ln>
        </p:spPr>
        <p:txBody>
          <a:bodyPr wrap="square" rtlCol="0">
            <a:spAutoFit/>
          </a:bodyPr>
          <a:lstStyle/>
          <a:p>
            <a:r>
              <a:rPr lang="en-US" b="1" dirty="0"/>
              <a:t>MySQL database</a:t>
            </a:r>
          </a:p>
          <a:p>
            <a:r>
              <a:rPr lang="en-US" dirty="0"/>
              <a:t>or </a:t>
            </a:r>
            <a:r>
              <a:rPr lang="en-US" dirty="0" err="1"/>
              <a:t>PostgreSQL</a:t>
            </a:r>
            <a:r>
              <a:rPr lang="en-US" dirty="0"/>
              <a:t> or </a:t>
            </a:r>
            <a:r>
              <a:rPr lang="en-US" dirty="0" err="1"/>
              <a:t>SQLServer</a:t>
            </a:r>
            <a:r>
              <a:rPr lang="en-US" dirty="0"/>
              <a:t>… </a:t>
            </a:r>
          </a:p>
        </p:txBody>
      </p:sp>
      <p:cxnSp>
        <p:nvCxnSpPr>
          <p:cNvPr id="13" name="Straight Arrow Connector 12"/>
          <p:cNvCxnSpPr>
            <a:stCxn id="12" idx="0"/>
          </p:cNvCxnSpPr>
          <p:nvPr/>
        </p:nvCxnSpPr>
        <p:spPr>
          <a:xfrm flipV="1">
            <a:off x="6560738" y="2443724"/>
            <a:ext cx="292021" cy="1401732"/>
          </a:xfrm>
          <a:prstGeom prst="straightConnector1">
            <a:avLst/>
          </a:prstGeom>
          <a:ln w="190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122316" y="5263975"/>
            <a:ext cx="2021684" cy="1477328"/>
          </a:xfrm>
          <a:prstGeom prst="rect">
            <a:avLst/>
          </a:prstGeom>
          <a:noFill/>
          <a:ln>
            <a:solidFill>
              <a:srgbClr val="0000FF"/>
            </a:solidFill>
          </a:ln>
        </p:spPr>
        <p:txBody>
          <a:bodyPr wrap="square" rtlCol="0">
            <a:spAutoFit/>
          </a:bodyPr>
          <a:lstStyle/>
          <a:p>
            <a:r>
              <a:rPr lang="en-US" b="1" dirty="0"/>
              <a:t>PHP programming language</a:t>
            </a:r>
          </a:p>
          <a:p>
            <a:r>
              <a:rPr lang="en-US" dirty="0"/>
              <a:t>Server-side scripting</a:t>
            </a:r>
          </a:p>
          <a:p>
            <a:r>
              <a:rPr lang="en-US" dirty="0"/>
              <a:t>Or Perl or Python</a:t>
            </a:r>
          </a:p>
        </p:txBody>
      </p:sp>
    </p:spTree>
    <p:extLst>
      <p:ext uri="{BB962C8B-B14F-4D97-AF65-F5344CB8AC3E}">
        <p14:creationId xmlns:p14="http://schemas.microsoft.com/office/powerpoint/2010/main" val="753690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6BCBE-3302-ED42-B053-F1A2E141D7F4}"/>
              </a:ext>
            </a:extLst>
          </p:cNvPr>
          <p:cNvPicPr>
            <a:picLocks noChangeAspect="1"/>
          </p:cNvPicPr>
          <p:nvPr/>
        </p:nvPicPr>
        <p:blipFill>
          <a:blip r:embed="rId2"/>
          <a:stretch>
            <a:fillRect/>
          </a:stretch>
        </p:blipFill>
        <p:spPr>
          <a:xfrm>
            <a:off x="259905" y="1138238"/>
            <a:ext cx="5904989" cy="5491162"/>
          </a:xfrm>
          <a:prstGeom prst="rect">
            <a:avLst/>
          </a:prstGeom>
        </p:spPr>
      </p:pic>
      <p:sp>
        <p:nvSpPr>
          <p:cNvPr id="3" name="Content Placeholder 2"/>
          <p:cNvSpPr>
            <a:spLocks noGrp="1"/>
          </p:cNvSpPr>
          <p:nvPr>
            <p:ph idx="1"/>
          </p:nvPr>
        </p:nvSpPr>
        <p:spPr>
          <a:xfrm>
            <a:off x="457200" y="152243"/>
            <a:ext cx="8229600" cy="750428"/>
          </a:xfrm>
        </p:spPr>
        <p:txBody>
          <a:bodyPr>
            <a:normAutofit fontScale="77500" lnSpcReduction="20000"/>
          </a:bodyPr>
          <a:lstStyle/>
          <a:p>
            <a:pPr marL="0" indent="0">
              <a:buNone/>
            </a:pPr>
            <a:r>
              <a:rPr lang="en-US" dirty="0" err="1"/>
              <a:t>wishlist</a:t>
            </a:r>
            <a:r>
              <a:rPr lang="en-US" dirty="0"/>
              <a:t>/</a:t>
            </a:r>
            <a:r>
              <a:rPr lang="en-US" dirty="0" err="1"/>
              <a:t>travel_wishlist</a:t>
            </a:r>
            <a:r>
              <a:rPr lang="en-US" dirty="0"/>
              <a:t>/templates/</a:t>
            </a:r>
            <a:r>
              <a:rPr lang="en-US" dirty="0" err="1"/>
              <a:t>travel_wishlist</a:t>
            </a:r>
            <a:r>
              <a:rPr lang="en-US" dirty="0"/>
              <a:t>/ </a:t>
            </a:r>
            <a:r>
              <a:rPr lang="en-US" dirty="0" err="1"/>
              <a:t>wishlist.html</a:t>
            </a:r>
            <a:endParaRPr lang="en-US" dirty="0"/>
          </a:p>
        </p:txBody>
      </p:sp>
      <p:sp>
        <p:nvSpPr>
          <p:cNvPr id="6" name="TextBox 5"/>
          <p:cNvSpPr txBox="1"/>
          <p:nvPr/>
        </p:nvSpPr>
        <p:spPr>
          <a:xfrm>
            <a:off x="6532149" y="1419711"/>
            <a:ext cx="2480501"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Edit your template</a:t>
            </a:r>
          </a:p>
          <a:p>
            <a:pPr marL="457200" indent="-457200">
              <a:buFont typeface="Arial" panose="020B0604020202020204" pitchFamily="34" charset="0"/>
              <a:buChar char="•"/>
            </a:pPr>
            <a:r>
              <a:rPr lang="en-US" sz="2800" dirty="0"/>
              <a:t>Reload your page</a:t>
            </a:r>
          </a:p>
        </p:txBody>
      </p:sp>
      <p:pic>
        <p:nvPicPr>
          <p:cNvPr id="10" name="Picture 9"/>
          <p:cNvPicPr>
            <a:picLocks noChangeAspect="1"/>
          </p:cNvPicPr>
          <p:nvPr/>
        </p:nvPicPr>
        <p:blipFill>
          <a:blip r:embed="rId3"/>
          <a:stretch>
            <a:fillRect/>
          </a:stretch>
        </p:blipFill>
        <p:spPr>
          <a:xfrm>
            <a:off x="5663596" y="4062412"/>
            <a:ext cx="3480404" cy="2171056"/>
          </a:xfrm>
          <a:prstGeom prst="rect">
            <a:avLst/>
          </a:prstGeom>
          <a:ln>
            <a:solidFill>
              <a:schemeClr val="accent1"/>
            </a:solidFill>
          </a:ln>
        </p:spPr>
      </p:pic>
      <p:sp>
        <p:nvSpPr>
          <p:cNvPr id="4" name="Rectangle 3">
            <a:extLst>
              <a:ext uri="{FF2B5EF4-FFF2-40B4-BE49-F238E27FC236}">
                <a16:creationId xmlns:a16="http://schemas.microsoft.com/office/drawing/2014/main" id="{12AB0EBF-21E0-C945-872C-8AB1929024AF}"/>
              </a:ext>
            </a:extLst>
          </p:cNvPr>
          <p:cNvSpPr/>
          <p:nvPr/>
        </p:nvSpPr>
        <p:spPr>
          <a:xfrm>
            <a:off x="100013" y="1800225"/>
            <a:ext cx="6182834" cy="1600200"/>
          </a:xfrm>
          <a:prstGeom prst="rect">
            <a:avLst/>
          </a:prstGeom>
          <a:noFill/>
          <a:ln w="38100">
            <a:solidFill>
              <a:srgbClr val="00FCF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436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Make something happen when the button is clicked</a:t>
            </a:r>
          </a:p>
        </p:txBody>
      </p:sp>
      <p:sp>
        <p:nvSpPr>
          <p:cNvPr id="3" name="Content Placeholder 2"/>
          <p:cNvSpPr>
            <a:spLocks noGrp="1"/>
          </p:cNvSpPr>
          <p:nvPr>
            <p:ph idx="1"/>
          </p:nvPr>
        </p:nvSpPr>
        <p:spPr/>
        <p:txBody>
          <a:bodyPr>
            <a:normAutofit lnSpcReduction="10000"/>
          </a:bodyPr>
          <a:lstStyle/>
          <a:p>
            <a:r>
              <a:rPr lang="en-US" dirty="0"/>
              <a:t>Adding a new place is done with a POST request to your server</a:t>
            </a:r>
          </a:p>
          <a:p>
            <a:r>
              <a:rPr lang="en-US" dirty="0"/>
              <a:t>For a page like the wish list, which shows a list and also accepts new items for the list, it's a common pattern to have one URL which accepts both GET and POST request</a:t>
            </a:r>
          </a:p>
          <a:p>
            <a:pPr lvl="1"/>
            <a:r>
              <a:rPr lang="en-US" dirty="0"/>
              <a:t>If a GET request, show form and list of places </a:t>
            </a:r>
          </a:p>
          <a:p>
            <a:pPr lvl="1"/>
            <a:r>
              <a:rPr lang="en-US" dirty="0"/>
              <a:t>If a POST request, add new place to DB then redirect to list of places (which is the same page)</a:t>
            </a:r>
          </a:p>
        </p:txBody>
      </p:sp>
    </p:spTree>
    <p:extLst>
      <p:ext uri="{BB962C8B-B14F-4D97-AF65-F5344CB8AC3E}">
        <p14:creationId xmlns:p14="http://schemas.microsoft.com/office/powerpoint/2010/main" val="2997653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Edit </a:t>
            </a:r>
            <a:r>
              <a:rPr lang="en-US" dirty="0" err="1"/>
              <a:t>wishlist</a:t>
            </a:r>
            <a:r>
              <a:rPr lang="en-US" dirty="0"/>
              <a:t>/</a:t>
            </a:r>
            <a:r>
              <a:rPr lang="en-US" dirty="0" err="1"/>
              <a:t>travel_wishlist</a:t>
            </a:r>
            <a:r>
              <a:rPr lang="en-US" dirty="0"/>
              <a:t>/</a:t>
            </a:r>
            <a:r>
              <a:rPr lang="en-US" dirty="0" err="1"/>
              <a:t>views.py</a:t>
            </a:r>
            <a:endParaRPr lang="en-US" dirty="0"/>
          </a:p>
        </p:txBody>
      </p:sp>
      <p:pic>
        <p:nvPicPr>
          <p:cNvPr id="10" name="Picture 9">
            <a:extLst>
              <a:ext uri="{FF2B5EF4-FFF2-40B4-BE49-F238E27FC236}">
                <a16:creationId xmlns:a16="http://schemas.microsoft.com/office/drawing/2014/main" id="{D09087F5-51E5-ED47-9F1E-531CF5B3FC04}"/>
              </a:ext>
            </a:extLst>
          </p:cNvPr>
          <p:cNvPicPr>
            <a:picLocks noChangeAspect="1"/>
          </p:cNvPicPr>
          <p:nvPr/>
        </p:nvPicPr>
        <p:blipFill>
          <a:blip r:embed="rId2"/>
          <a:stretch>
            <a:fillRect/>
          </a:stretch>
        </p:blipFill>
        <p:spPr>
          <a:xfrm>
            <a:off x="0" y="961393"/>
            <a:ext cx="9144000" cy="5560247"/>
          </a:xfrm>
          <a:prstGeom prst="rect">
            <a:avLst/>
          </a:prstGeom>
        </p:spPr>
      </p:pic>
      <p:cxnSp>
        <p:nvCxnSpPr>
          <p:cNvPr id="5" name="Straight Arrow Connector 4">
            <a:extLst>
              <a:ext uri="{FF2B5EF4-FFF2-40B4-BE49-F238E27FC236}">
                <a16:creationId xmlns:a16="http://schemas.microsoft.com/office/drawing/2014/main" id="{DF950329-248C-9140-A085-E5F2116C3D34}"/>
              </a:ext>
            </a:extLst>
          </p:cNvPr>
          <p:cNvCxnSpPr>
            <a:cxnSpLocks/>
          </p:cNvCxnSpPr>
          <p:nvPr/>
        </p:nvCxnSpPr>
        <p:spPr>
          <a:xfrm flipH="1" flipV="1">
            <a:off x="3622877" y="1143000"/>
            <a:ext cx="1273214" cy="431157"/>
          </a:xfrm>
          <a:prstGeom prst="straightConnector1">
            <a:avLst/>
          </a:prstGeom>
          <a:ln w="57150">
            <a:solidFill>
              <a:srgbClr val="00FCF8"/>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6C42991D-2363-9242-BCC4-D1CAB1A617B5}"/>
              </a:ext>
            </a:extLst>
          </p:cNvPr>
          <p:cNvSpPr/>
          <p:nvPr/>
        </p:nvSpPr>
        <p:spPr>
          <a:xfrm>
            <a:off x="192609" y="3741517"/>
            <a:ext cx="8858793" cy="1600200"/>
          </a:xfrm>
          <a:prstGeom prst="rect">
            <a:avLst/>
          </a:prstGeom>
          <a:noFill/>
          <a:ln w="38100">
            <a:solidFill>
              <a:srgbClr val="00FCF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689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Reload your page</a:t>
            </a:r>
          </a:p>
        </p:txBody>
      </p:sp>
      <p:sp>
        <p:nvSpPr>
          <p:cNvPr id="3" name="Content Placeholder 2"/>
          <p:cNvSpPr>
            <a:spLocks noGrp="1"/>
          </p:cNvSpPr>
          <p:nvPr>
            <p:ph idx="1"/>
          </p:nvPr>
        </p:nvSpPr>
        <p:spPr/>
        <p:txBody>
          <a:bodyPr/>
          <a:lstStyle/>
          <a:p>
            <a:r>
              <a:rPr lang="en-US" dirty="0"/>
              <a:t>Try entering a new place and verify it is added to your list</a:t>
            </a:r>
          </a:p>
        </p:txBody>
      </p:sp>
      <p:pic>
        <p:nvPicPr>
          <p:cNvPr id="4" name="Picture 3">
            <a:extLst>
              <a:ext uri="{FF2B5EF4-FFF2-40B4-BE49-F238E27FC236}">
                <a16:creationId xmlns:a16="http://schemas.microsoft.com/office/drawing/2014/main" id="{B96ED7C5-849C-024E-9109-6DD3F56E6B9D}"/>
              </a:ext>
            </a:extLst>
          </p:cNvPr>
          <p:cNvPicPr>
            <a:picLocks noChangeAspect="1"/>
          </p:cNvPicPr>
          <p:nvPr/>
        </p:nvPicPr>
        <p:blipFill>
          <a:blip r:embed="rId2"/>
          <a:stretch>
            <a:fillRect/>
          </a:stretch>
        </p:blipFill>
        <p:spPr>
          <a:xfrm>
            <a:off x="336728" y="3781425"/>
            <a:ext cx="4152900" cy="2298700"/>
          </a:xfrm>
          <a:prstGeom prst="rect">
            <a:avLst/>
          </a:prstGeom>
          <a:ln>
            <a:solidFill>
              <a:srgbClr val="002060"/>
            </a:solidFill>
          </a:ln>
        </p:spPr>
      </p:pic>
      <p:pic>
        <p:nvPicPr>
          <p:cNvPr id="5" name="Picture 4">
            <a:extLst>
              <a:ext uri="{FF2B5EF4-FFF2-40B4-BE49-F238E27FC236}">
                <a16:creationId xmlns:a16="http://schemas.microsoft.com/office/drawing/2014/main" id="{25DB759F-5D93-764F-8485-F4FE68F5A67C}"/>
              </a:ext>
            </a:extLst>
          </p:cNvPr>
          <p:cNvPicPr>
            <a:picLocks noChangeAspect="1"/>
          </p:cNvPicPr>
          <p:nvPr/>
        </p:nvPicPr>
        <p:blipFill>
          <a:blip r:embed="rId3"/>
          <a:stretch>
            <a:fillRect/>
          </a:stretch>
        </p:blipFill>
        <p:spPr>
          <a:xfrm>
            <a:off x="4667072" y="3781425"/>
            <a:ext cx="4140200" cy="2527300"/>
          </a:xfrm>
          <a:prstGeom prst="rect">
            <a:avLst/>
          </a:prstGeom>
          <a:ln>
            <a:solidFill>
              <a:srgbClr val="002060"/>
            </a:solidFill>
          </a:ln>
        </p:spPr>
      </p:pic>
      <p:cxnSp>
        <p:nvCxnSpPr>
          <p:cNvPr id="7" name="Straight Arrow Connector 6"/>
          <p:cNvCxnSpPr>
            <a:cxnSpLocks/>
          </p:cNvCxnSpPr>
          <p:nvPr/>
        </p:nvCxnSpPr>
        <p:spPr>
          <a:xfrm>
            <a:off x="4115197" y="4969086"/>
            <a:ext cx="551875" cy="503027"/>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6221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B2F71-AD4F-AA4D-9BFB-1ED1BF2A027E}"/>
              </a:ext>
            </a:extLst>
          </p:cNvPr>
          <p:cNvSpPr>
            <a:spLocks noGrp="1"/>
          </p:cNvSpPr>
          <p:nvPr>
            <p:ph type="title"/>
          </p:nvPr>
        </p:nvSpPr>
        <p:spPr/>
        <p:txBody>
          <a:bodyPr/>
          <a:lstStyle/>
          <a:p>
            <a:r>
              <a:rPr lang="en-US" dirty="0"/>
              <a:t>Verify in the admin console</a:t>
            </a:r>
          </a:p>
        </p:txBody>
      </p:sp>
      <p:sp>
        <p:nvSpPr>
          <p:cNvPr id="3" name="Content Placeholder 2">
            <a:extLst>
              <a:ext uri="{FF2B5EF4-FFF2-40B4-BE49-F238E27FC236}">
                <a16:creationId xmlns:a16="http://schemas.microsoft.com/office/drawing/2014/main" id="{644C1A0D-1551-1847-92CC-ECAD73317723}"/>
              </a:ext>
            </a:extLst>
          </p:cNvPr>
          <p:cNvSpPr>
            <a:spLocks noGrp="1"/>
          </p:cNvSpPr>
          <p:nvPr>
            <p:ph idx="1"/>
          </p:nvPr>
        </p:nvSpPr>
        <p:spPr/>
        <p:txBody>
          <a:bodyPr>
            <a:normAutofit/>
          </a:bodyPr>
          <a:lstStyle/>
          <a:p>
            <a:r>
              <a:rPr lang="en-US" dirty="0"/>
              <a:t>Can you see the new place in the admin console?</a:t>
            </a:r>
          </a:p>
          <a:p>
            <a:endParaRPr lang="en-US" dirty="0"/>
          </a:p>
        </p:txBody>
      </p:sp>
      <p:pic>
        <p:nvPicPr>
          <p:cNvPr id="4" name="Picture 3">
            <a:extLst>
              <a:ext uri="{FF2B5EF4-FFF2-40B4-BE49-F238E27FC236}">
                <a16:creationId xmlns:a16="http://schemas.microsoft.com/office/drawing/2014/main" id="{A0E2D4FD-4C5E-0448-A32A-FFE4D9CCD550}"/>
              </a:ext>
            </a:extLst>
          </p:cNvPr>
          <p:cNvPicPr>
            <a:picLocks noChangeAspect="1"/>
          </p:cNvPicPr>
          <p:nvPr/>
        </p:nvPicPr>
        <p:blipFill>
          <a:blip r:embed="rId2"/>
          <a:stretch>
            <a:fillRect/>
          </a:stretch>
        </p:blipFill>
        <p:spPr>
          <a:xfrm>
            <a:off x="4122549" y="2925532"/>
            <a:ext cx="4765729" cy="2933742"/>
          </a:xfrm>
          <a:prstGeom prst="rect">
            <a:avLst/>
          </a:prstGeom>
        </p:spPr>
      </p:pic>
      <p:sp>
        <p:nvSpPr>
          <p:cNvPr id="5" name="TextBox 4">
            <a:extLst>
              <a:ext uri="{FF2B5EF4-FFF2-40B4-BE49-F238E27FC236}">
                <a16:creationId xmlns:a16="http://schemas.microsoft.com/office/drawing/2014/main" id="{6EB2E597-DBAD-5549-A5A9-93ED55E18FAE}"/>
              </a:ext>
            </a:extLst>
          </p:cNvPr>
          <p:cNvSpPr txBox="1"/>
          <p:nvPr/>
        </p:nvSpPr>
        <p:spPr>
          <a:xfrm>
            <a:off x="255722" y="2925532"/>
            <a:ext cx="3665349" cy="4154984"/>
          </a:xfrm>
          <a:prstGeom prst="rect">
            <a:avLst/>
          </a:prstGeom>
          <a:noFill/>
        </p:spPr>
        <p:txBody>
          <a:bodyPr wrap="square" rtlCol="0">
            <a:spAutoFit/>
          </a:bodyPr>
          <a:lstStyle/>
          <a:p>
            <a:r>
              <a:rPr lang="en-US" sz="2400" dirty="0"/>
              <a:t>Or, use a </a:t>
            </a:r>
            <a:r>
              <a:rPr lang="en-US" sz="2400" dirty="0" err="1"/>
              <a:t>sqlite</a:t>
            </a:r>
            <a:r>
              <a:rPr lang="en-US" sz="2400" dirty="0"/>
              <a:t> browser to examine data</a:t>
            </a:r>
          </a:p>
          <a:p>
            <a:endParaRPr lang="en-US" sz="2400" dirty="0"/>
          </a:p>
          <a:p>
            <a:r>
              <a:rPr lang="en-US" sz="2400" dirty="0"/>
              <a:t>The table name will be </a:t>
            </a:r>
            <a:r>
              <a:rPr lang="en-US" sz="2400" b="1" dirty="0" err="1"/>
              <a:t>nameofapp_nameofmodel</a:t>
            </a:r>
            <a:endParaRPr lang="en-US" sz="2400" b="1" dirty="0"/>
          </a:p>
          <a:p>
            <a:r>
              <a:rPr lang="en-US" sz="2400" dirty="0"/>
              <a:t>In this case, </a:t>
            </a:r>
            <a:r>
              <a:rPr lang="en-US" sz="2400" b="1" dirty="0" err="1"/>
              <a:t>travel_wishlist_place</a:t>
            </a:r>
            <a:endParaRPr lang="en-US" sz="2400" b="1" dirty="0"/>
          </a:p>
          <a:p>
            <a:endParaRPr lang="en-US" sz="2400" b="1" dirty="0"/>
          </a:p>
          <a:p>
            <a:r>
              <a:rPr lang="en-US" sz="2400" dirty="0"/>
              <a:t>The other tables are automatically generated</a:t>
            </a:r>
          </a:p>
          <a:p>
            <a:endParaRPr lang="en-US" sz="2400" dirty="0"/>
          </a:p>
        </p:txBody>
      </p:sp>
    </p:spTree>
    <p:extLst>
      <p:ext uri="{BB962C8B-B14F-4D97-AF65-F5344CB8AC3E}">
        <p14:creationId xmlns:p14="http://schemas.microsoft.com/office/powerpoint/2010/main" val="3681784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features</a:t>
            </a:r>
          </a:p>
        </p:txBody>
      </p:sp>
      <p:sp>
        <p:nvSpPr>
          <p:cNvPr id="3" name="Content Placeholder 2"/>
          <p:cNvSpPr>
            <a:spLocks noGrp="1"/>
          </p:cNvSpPr>
          <p:nvPr>
            <p:ph idx="1"/>
          </p:nvPr>
        </p:nvSpPr>
        <p:spPr/>
        <p:txBody>
          <a:bodyPr/>
          <a:lstStyle/>
          <a:p>
            <a:r>
              <a:rPr lang="en-US" dirty="0"/>
              <a:t>See a list of places that have been visited</a:t>
            </a:r>
          </a:p>
          <a:p>
            <a:r>
              <a:rPr lang="en-US" dirty="0"/>
              <a:t>Be able to check off a place that has been visited</a:t>
            </a:r>
          </a:p>
        </p:txBody>
      </p:sp>
    </p:spTree>
    <p:extLst>
      <p:ext uri="{BB962C8B-B14F-4D97-AF65-F5344CB8AC3E}">
        <p14:creationId xmlns:p14="http://schemas.microsoft.com/office/powerpoint/2010/main" val="3986116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Places that have been visited</a:t>
            </a:r>
          </a:p>
        </p:txBody>
      </p:sp>
      <p:sp>
        <p:nvSpPr>
          <p:cNvPr id="3" name="Content Placeholder 2"/>
          <p:cNvSpPr>
            <a:spLocks noGrp="1"/>
          </p:cNvSpPr>
          <p:nvPr>
            <p:ph idx="1"/>
          </p:nvPr>
        </p:nvSpPr>
        <p:spPr/>
        <p:txBody>
          <a:bodyPr/>
          <a:lstStyle/>
          <a:p>
            <a:r>
              <a:rPr lang="en-US" dirty="0"/>
              <a:t>Need a new URL (how about /visited ?)</a:t>
            </a:r>
          </a:p>
          <a:p>
            <a:r>
              <a:rPr lang="en-US" dirty="0"/>
              <a:t>A view, to query the database and return a response</a:t>
            </a:r>
          </a:p>
          <a:p>
            <a:r>
              <a:rPr lang="en-US" dirty="0"/>
              <a:t>A template to display data </a:t>
            </a:r>
          </a:p>
        </p:txBody>
      </p:sp>
    </p:spTree>
    <p:extLst>
      <p:ext uri="{BB962C8B-B14F-4D97-AF65-F5344CB8AC3E}">
        <p14:creationId xmlns:p14="http://schemas.microsoft.com/office/powerpoint/2010/main" val="793445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URL</a:t>
            </a:r>
          </a:p>
        </p:txBody>
      </p:sp>
      <p:pic>
        <p:nvPicPr>
          <p:cNvPr id="4" name="Picture 3">
            <a:extLst>
              <a:ext uri="{FF2B5EF4-FFF2-40B4-BE49-F238E27FC236}">
                <a16:creationId xmlns:a16="http://schemas.microsoft.com/office/drawing/2014/main" id="{7A3640AF-A152-174F-811E-D1169D87248A}"/>
              </a:ext>
            </a:extLst>
          </p:cNvPr>
          <p:cNvPicPr>
            <a:picLocks noChangeAspect="1"/>
          </p:cNvPicPr>
          <p:nvPr/>
        </p:nvPicPr>
        <p:blipFill>
          <a:blip r:embed="rId2"/>
          <a:stretch>
            <a:fillRect/>
          </a:stretch>
        </p:blipFill>
        <p:spPr>
          <a:xfrm>
            <a:off x="235526" y="2878628"/>
            <a:ext cx="8745733" cy="2441517"/>
          </a:xfrm>
          <a:prstGeom prst="rect">
            <a:avLst/>
          </a:prstGeom>
        </p:spPr>
      </p:pic>
      <p:sp>
        <p:nvSpPr>
          <p:cNvPr id="3" name="Content Placeholder 2"/>
          <p:cNvSpPr>
            <a:spLocks noGrp="1"/>
          </p:cNvSpPr>
          <p:nvPr>
            <p:ph idx="1"/>
          </p:nvPr>
        </p:nvSpPr>
        <p:spPr/>
        <p:txBody>
          <a:bodyPr/>
          <a:lstStyle/>
          <a:p>
            <a:r>
              <a:rPr lang="en-US" dirty="0"/>
              <a:t>Edit </a:t>
            </a:r>
            <a:r>
              <a:rPr lang="en-US" dirty="0" err="1"/>
              <a:t>wishlist</a:t>
            </a:r>
            <a:r>
              <a:rPr lang="en-US" dirty="0"/>
              <a:t>/</a:t>
            </a:r>
            <a:r>
              <a:rPr lang="en-US" dirty="0" err="1"/>
              <a:t>travel_wishlist</a:t>
            </a:r>
            <a:r>
              <a:rPr lang="en-US" dirty="0"/>
              <a:t>/</a:t>
            </a:r>
            <a:r>
              <a:rPr lang="en-US" dirty="0" err="1"/>
              <a:t>urls.py</a:t>
            </a:r>
            <a:endParaRPr lang="en-US" dirty="0"/>
          </a:p>
          <a:p>
            <a:r>
              <a:rPr lang="en-US" dirty="0"/>
              <a:t>Add new URL</a:t>
            </a:r>
          </a:p>
        </p:txBody>
      </p:sp>
      <p:cxnSp>
        <p:nvCxnSpPr>
          <p:cNvPr id="7" name="Straight Arrow Connector 6">
            <a:extLst>
              <a:ext uri="{FF2B5EF4-FFF2-40B4-BE49-F238E27FC236}">
                <a16:creationId xmlns:a16="http://schemas.microsoft.com/office/drawing/2014/main" id="{015D0A32-EED4-9441-A1EB-544E34472208}"/>
              </a:ext>
            </a:extLst>
          </p:cNvPr>
          <p:cNvCxnSpPr>
            <a:cxnSpLocks/>
          </p:cNvCxnSpPr>
          <p:nvPr/>
        </p:nvCxnSpPr>
        <p:spPr>
          <a:xfrm flipH="1" flipV="1">
            <a:off x="2438400" y="4848339"/>
            <a:ext cx="219075" cy="943611"/>
          </a:xfrm>
          <a:prstGeom prst="straightConnector1">
            <a:avLst/>
          </a:prstGeom>
          <a:ln w="57150">
            <a:solidFill>
              <a:srgbClr val="00FCF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674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View</a:t>
            </a:r>
          </a:p>
        </p:txBody>
      </p:sp>
      <p:sp>
        <p:nvSpPr>
          <p:cNvPr id="3" name="Content Placeholder 2"/>
          <p:cNvSpPr>
            <a:spLocks noGrp="1"/>
          </p:cNvSpPr>
          <p:nvPr>
            <p:ph idx="1"/>
          </p:nvPr>
        </p:nvSpPr>
        <p:spPr/>
        <p:txBody>
          <a:bodyPr/>
          <a:lstStyle/>
          <a:p>
            <a:r>
              <a:rPr lang="en-US" dirty="0"/>
              <a:t>Add this to the end of  wishlist/travel_wishlist/views.py </a:t>
            </a:r>
          </a:p>
          <a:p>
            <a:endParaRPr lang="en-US" dirty="0"/>
          </a:p>
        </p:txBody>
      </p:sp>
      <p:pic>
        <p:nvPicPr>
          <p:cNvPr id="6" name="Picture 5">
            <a:extLst>
              <a:ext uri="{FF2B5EF4-FFF2-40B4-BE49-F238E27FC236}">
                <a16:creationId xmlns:a16="http://schemas.microsoft.com/office/drawing/2014/main" id="{A5076DBF-CB2C-2041-8635-808CCA962A07}"/>
              </a:ext>
            </a:extLst>
          </p:cNvPr>
          <p:cNvPicPr>
            <a:picLocks noChangeAspect="1"/>
          </p:cNvPicPr>
          <p:nvPr/>
        </p:nvPicPr>
        <p:blipFill>
          <a:blip r:embed="rId2"/>
          <a:stretch>
            <a:fillRect/>
          </a:stretch>
        </p:blipFill>
        <p:spPr>
          <a:xfrm>
            <a:off x="101600" y="3075781"/>
            <a:ext cx="8884054" cy="910432"/>
          </a:xfrm>
          <a:prstGeom prst="rect">
            <a:avLst/>
          </a:prstGeom>
        </p:spPr>
      </p:pic>
    </p:spTree>
    <p:extLst>
      <p:ext uri="{BB962C8B-B14F-4D97-AF65-F5344CB8AC3E}">
        <p14:creationId xmlns:p14="http://schemas.microsoft.com/office/powerpoint/2010/main" val="3741011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Template: New file</a:t>
            </a:r>
          </a:p>
        </p:txBody>
      </p:sp>
      <p:sp>
        <p:nvSpPr>
          <p:cNvPr id="3" name="Content Placeholder 2"/>
          <p:cNvSpPr>
            <a:spLocks noGrp="1"/>
          </p:cNvSpPr>
          <p:nvPr>
            <p:ph idx="1"/>
          </p:nvPr>
        </p:nvSpPr>
        <p:spPr>
          <a:xfrm>
            <a:off x="457200" y="1274762"/>
            <a:ext cx="8229600" cy="4525963"/>
          </a:xfrm>
        </p:spPr>
        <p:txBody>
          <a:bodyPr>
            <a:normAutofit/>
          </a:bodyPr>
          <a:lstStyle/>
          <a:p>
            <a:pPr marL="0" indent="0">
              <a:buNone/>
            </a:pPr>
            <a:r>
              <a:rPr lang="en-US" sz="2400" dirty="0"/>
              <a:t>/</a:t>
            </a:r>
            <a:r>
              <a:rPr lang="en-US" sz="2400" dirty="0" err="1"/>
              <a:t>wishlist</a:t>
            </a:r>
            <a:r>
              <a:rPr lang="en-US" sz="2400" dirty="0"/>
              <a:t>/</a:t>
            </a:r>
            <a:r>
              <a:rPr lang="en-US" sz="2400" dirty="0" err="1"/>
              <a:t>travel_wishlist</a:t>
            </a:r>
            <a:r>
              <a:rPr lang="en-US" sz="2400" dirty="0"/>
              <a:t>/templates/</a:t>
            </a:r>
            <a:r>
              <a:rPr lang="en-US" sz="2400" dirty="0" err="1"/>
              <a:t>travel_wishlist</a:t>
            </a:r>
            <a:r>
              <a:rPr lang="en-US" sz="2400" dirty="0"/>
              <a:t>/</a:t>
            </a:r>
            <a:r>
              <a:rPr lang="en-US" sz="2400" dirty="0" err="1"/>
              <a:t>visited.html</a:t>
            </a:r>
            <a:r>
              <a:rPr lang="en-US" sz="2400" dirty="0"/>
              <a:t> </a:t>
            </a:r>
          </a:p>
          <a:p>
            <a:pPr marL="0" indent="0">
              <a:buNone/>
            </a:pPr>
            <a:r>
              <a:rPr lang="en-US" sz="2400" dirty="0"/>
              <a:t>Note the if statement in the template, an empty list is considered False </a:t>
            </a:r>
          </a:p>
          <a:p>
            <a:pPr marL="0" indent="0">
              <a:buNone/>
            </a:pPr>
            <a:r>
              <a:rPr lang="en-US" sz="2400" dirty="0"/>
              <a:t>Compare to for… else in the home page </a:t>
            </a:r>
          </a:p>
        </p:txBody>
      </p:sp>
      <p:pic>
        <p:nvPicPr>
          <p:cNvPr id="4" name="Picture 3"/>
          <p:cNvPicPr>
            <a:picLocks noChangeAspect="1"/>
          </p:cNvPicPr>
          <p:nvPr/>
        </p:nvPicPr>
        <p:blipFill>
          <a:blip r:embed="rId2"/>
          <a:stretch>
            <a:fillRect/>
          </a:stretch>
        </p:blipFill>
        <p:spPr>
          <a:xfrm>
            <a:off x="290512" y="3086100"/>
            <a:ext cx="2730500" cy="3771900"/>
          </a:xfrm>
          <a:prstGeom prst="rect">
            <a:avLst/>
          </a:prstGeom>
        </p:spPr>
      </p:pic>
      <p:cxnSp>
        <p:nvCxnSpPr>
          <p:cNvPr id="7" name="Straight Arrow Connector 6">
            <a:extLst>
              <a:ext uri="{FF2B5EF4-FFF2-40B4-BE49-F238E27FC236}">
                <a16:creationId xmlns:a16="http://schemas.microsoft.com/office/drawing/2014/main" id="{67D0999C-8AF8-F74F-9A84-AED47F93A65E}"/>
              </a:ext>
            </a:extLst>
          </p:cNvPr>
          <p:cNvCxnSpPr/>
          <p:nvPr/>
        </p:nvCxnSpPr>
        <p:spPr>
          <a:xfrm>
            <a:off x="326370" y="6069667"/>
            <a:ext cx="1085850" cy="0"/>
          </a:xfrm>
          <a:prstGeom prst="straightConnector1">
            <a:avLst/>
          </a:prstGeom>
          <a:ln w="76200">
            <a:solidFill>
              <a:srgbClr val="00FCF8"/>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4D0BA832-CB51-FE47-BA4D-0C6240F85633}"/>
              </a:ext>
            </a:extLst>
          </p:cNvPr>
          <p:cNvPicPr>
            <a:picLocks noChangeAspect="1"/>
          </p:cNvPicPr>
          <p:nvPr/>
        </p:nvPicPr>
        <p:blipFill>
          <a:blip r:embed="rId3"/>
          <a:stretch>
            <a:fillRect/>
          </a:stretch>
        </p:blipFill>
        <p:spPr>
          <a:xfrm>
            <a:off x="3363912" y="3086100"/>
            <a:ext cx="4979988" cy="3764991"/>
          </a:xfrm>
          <a:prstGeom prst="rect">
            <a:avLst/>
          </a:prstGeom>
        </p:spPr>
      </p:pic>
    </p:spTree>
    <p:extLst>
      <p:ext uri="{BB962C8B-B14F-4D97-AF65-F5344CB8AC3E}">
        <p14:creationId xmlns:p14="http://schemas.microsoft.com/office/powerpoint/2010/main" val="1831466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are changeable</a:t>
            </a:r>
          </a:p>
        </p:txBody>
      </p:sp>
      <p:sp>
        <p:nvSpPr>
          <p:cNvPr id="3" name="Content Placeholder 2"/>
          <p:cNvSpPr>
            <a:spLocks noGrp="1"/>
          </p:cNvSpPr>
          <p:nvPr>
            <p:ph idx="1"/>
          </p:nvPr>
        </p:nvSpPr>
        <p:spPr>
          <a:xfrm>
            <a:off x="457200" y="1600200"/>
            <a:ext cx="8229600" cy="4796607"/>
          </a:xfrm>
        </p:spPr>
        <p:txBody>
          <a:bodyPr>
            <a:normAutofit fontScale="77500" lnSpcReduction="20000"/>
          </a:bodyPr>
          <a:lstStyle/>
          <a:p>
            <a:r>
              <a:rPr lang="en-US" dirty="0"/>
              <a:t>No requirement to use </a:t>
            </a:r>
            <a:r>
              <a:rPr lang="en-US" dirty="0" err="1"/>
              <a:t>Linux+Apache+PHP+MySQL</a:t>
            </a:r>
            <a:r>
              <a:rPr lang="en-US" dirty="0"/>
              <a:t> : very common to replace components as needed, for your own requirements</a:t>
            </a:r>
          </a:p>
          <a:p>
            <a:r>
              <a:rPr lang="en-US" dirty="0"/>
              <a:t>PHP handles server-side logic – for example, what happens when you fill in a form and click submit</a:t>
            </a:r>
          </a:p>
          <a:p>
            <a:endParaRPr lang="en-US" dirty="0"/>
          </a:p>
          <a:p>
            <a:r>
              <a:rPr lang="en-US" dirty="0"/>
              <a:t>That's the 'classic' website model</a:t>
            </a:r>
          </a:p>
          <a:p>
            <a:r>
              <a:rPr lang="en-US" dirty="0"/>
              <a:t>Robust, scalable, historically very common</a:t>
            </a:r>
          </a:p>
          <a:p>
            <a:r>
              <a:rPr lang="en-US" dirty="0"/>
              <a:t>Can move database onto another physical computer – or computers</a:t>
            </a:r>
          </a:p>
          <a:p>
            <a:r>
              <a:rPr lang="en-US" dirty="0"/>
              <a:t>Can add more web servers – a cluster - to share the workload as site grows. Requires load balancing to divide work</a:t>
            </a:r>
          </a:p>
          <a:p>
            <a:pPr marL="0" indent="0">
              <a:buNone/>
            </a:pPr>
            <a:endParaRPr lang="en-US" dirty="0"/>
          </a:p>
        </p:txBody>
      </p:sp>
    </p:spTree>
    <p:extLst>
      <p:ext uri="{BB962C8B-B14F-4D97-AF65-F5344CB8AC3E}">
        <p14:creationId xmlns:p14="http://schemas.microsoft.com/office/powerpoint/2010/main" val="7787351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15042"/>
            <a:ext cx="8229600" cy="4525963"/>
          </a:xfrm>
        </p:spPr>
        <p:txBody>
          <a:bodyPr>
            <a:normAutofit fontScale="92500" lnSpcReduction="10000"/>
          </a:bodyPr>
          <a:lstStyle/>
          <a:p>
            <a:r>
              <a:rPr lang="en-US" dirty="0"/>
              <a:t>Go to </a:t>
            </a:r>
            <a:r>
              <a:rPr lang="en-US" dirty="0">
                <a:hlinkClick r:id="rId2"/>
              </a:rPr>
              <a:t>http://127.0.0.1:8000/visited</a:t>
            </a:r>
            <a:r>
              <a:rPr lang="en-US" dirty="0"/>
              <a:t>  </a:t>
            </a:r>
          </a:p>
          <a:p>
            <a:endParaRPr lang="en-US" dirty="0"/>
          </a:p>
          <a:p>
            <a:endParaRPr lang="en-US" dirty="0"/>
          </a:p>
          <a:p>
            <a:pPr marL="0" indent="0">
              <a:buNone/>
            </a:pPr>
            <a:endParaRPr lang="en-US" dirty="0"/>
          </a:p>
          <a:p>
            <a:pPr marL="0" indent="0">
              <a:buNone/>
            </a:pPr>
            <a:endParaRPr lang="en-US" dirty="0"/>
          </a:p>
          <a:p>
            <a:r>
              <a:rPr lang="en-US" dirty="0"/>
              <a:t>Verify the page displays only visited=True places</a:t>
            </a:r>
          </a:p>
          <a:p>
            <a:r>
              <a:rPr lang="en-US" dirty="0"/>
              <a:t>Use the admin console to set all places to visited and verify "you have not visited any places yet" message is displayed</a:t>
            </a:r>
          </a:p>
        </p:txBody>
      </p:sp>
      <p:pic>
        <p:nvPicPr>
          <p:cNvPr id="4" name="Picture 3"/>
          <p:cNvPicPr>
            <a:picLocks noChangeAspect="1"/>
          </p:cNvPicPr>
          <p:nvPr/>
        </p:nvPicPr>
        <p:blipFill>
          <a:blip r:embed="rId3"/>
          <a:stretch>
            <a:fillRect/>
          </a:stretch>
        </p:blipFill>
        <p:spPr>
          <a:xfrm>
            <a:off x="2667000" y="1147448"/>
            <a:ext cx="3810000" cy="1612900"/>
          </a:xfrm>
          <a:prstGeom prst="rect">
            <a:avLst/>
          </a:prstGeom>
          <a:ln>
            <a:solidFill>
              <a:srgbClr val="4F81BD"/>
            </a:solidFill>
          </a:ln>
        </p:spPr>
      </p:pic>
      <p:pic>
        <p:nvPicPr>
          <p:cNvPr id="5" name="Picture 4"/>
          <p:cNvPicPr>
            <a:picLocks noChangeAspect="1"/>
          </p:cNvPicPr>
          <p:nvPr/>
        </p:nvPicPr>
        <p:blipFill>
          <a:blip r:embed="rId4"/>
          <a:stretch>
            <a:fillRect/>
          </a:stretch>
        </p:blipFill>
        <p:spPr>
          <a:xfrm>
            <a:off x="4660900" y="5022850"/>
            <a:ext cx="4025900" cy="1536700"/>
          </a:xfrm>
          <a:prstGeom prst="rect">
            <a:avLst/>
          </a:prstGeom>
          <a:ln>
            <a:solidFill>
              <a:srgbClr val="4F81BD"/>
            </a:solidFill>
          </a:ln>
        </p:spPr>
      </p:pic>
      <p:pic>
        <p:nvPicPr>
          <p:cNvPr id="6" name="Picture 5"/>
          <p:cNvPicPr>
            <a:picLocks noChangeAspect="1"/>
          </p:cNvPicPr>
          <p:nvPr/>
        </p:nvPicPr>
        <p:blipFill>
          <a:blip r:embed="rId5"/>
          <a:stretch>
            <a:fillRect/>
          </a:stretch>
        </p:blipFill>
        <p:spPr>
          <a:xfrm>
            <a:off x="457200" y="4724400"/>
            <a:ext cx="3886200" cy="2133600"/>
          </a:xfrm>
          <a:prstGeom prst="rect">
            <a:avLst/>
          </a:prstGeom>
          <a:ln>
            <a:solidFill>
              <a:srgbClr val="4F81BD"/>
            </a:solidFill>
          </a:ln>
        </p:spPr>
      </p:pic>
    </p:spTree>
    <p:extLst>
      <p:ext uri="{BB962C8B-B14F-4D97-AF65-F5344CB8AC3E}">
        <p14:creationId xmlns:p14="http://schemas.microsoft.com/office/powerpoint/2010/main" val="4071577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F841-2F2C-9D42-B12D-510F4692886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8D5484-9BCD-0A4F-BA57-E1642BCFE7B9}"/>
              </a:ext>
            </a:extLst>
          </p:cNvPr>
          <p:cNvSpPr>
            <a:spLocks noGrp="1"/>
          </p:cNvSpPr>
          <p:nvPr>
            <p:ph idx="1"/>
          </p:nvPr>
        </p:nvSpPr>
        <p:spPr/>
        <p:txBody>
          <a:bodyPr/>
          <a:lstStyle/>
          <a:p>
            <a:r>
              <a:rPr lang="en-US" dirty="0"/>
              <a:t>Would be convenient to link to the Visited page from the Wish list page, and the other way around </a:t>
            </a:r>
          </a:p>
        </p:txBody>
      </p:sp>
    </p:spTree>
    <p:extLst>
      <p:ext uri="{BB962C8B-B14F-4D97-AF65-F5344CB8AC3E}">
        <p14:creationId xmlns:p14="http://schemas.microsoft.com/office/powerpoint/2010/main" val="2806928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Add a link to the visited list, from the main page by editing /</a:t>
            </a:r>
            <a:r>
              <a:rPr lang="en-US" sz="2400" dirty="0" err="1"/>
              <a:t>wishlist</a:t>
            </a:r>
            <a:r>
              <a:rPr lang="en-US" sz="2400" dirty="0"/>
              <a:t>/</a:t>
            </a:r>
            <a:r>
              <a:rPr lang="en-US" sz="2400" dirty="0" err="1"/>
              <a:t>travel_wishlist</a:t>
            </a:r>
            <a:r>
              <a:rPr lang="en-US" sz="2400" dirty="0"/>
              <a:t>/templates/</a:t>
            </a:r>
            <a:r>
              <a:rPr lang="en-US" sz="2400" dirty="0" err="1"/>
              <a:t>travel_wishlist</a:t>
            </a:r>
            <a:r>
              <a:rPr lang="en-US" sz="2400" dirty="0"/>
              <a:t>/</a:t>
            </a:r>
            <a:r>
              <a:rPr lang="en-US" sz="2400" dirty="0" err="1"/>
              <a:t>wishlist.html</a:t>
            </a:r>
            <a:r>
              <a:rPr lang="en-US" sz="2400" dirty="0"/>
              <a:t> </a:t>
            </a:r>
          </a:p>
        </p:txBody>
      </p:sp>
      <p:pic>
        <p:nvPicPr>
          <p:cNvPr id="10" name="Picture 9">
            <a:extLst>
              <a:ext uri="{FF2B5EF4-FFF2-40B4-BE49-F238E27FC236}">
                <a16:creationId xmlns:a16="http://schemas.microsoft.com/office/drawing/2014/main" id="{3E95B0D7-09B6-1B4C-BD80-B505D19B7B04}"/>
              </a:ext>
            </a:extLst>
          </p:cNvPr>
          <p:cNvPicPr>
            <a:picLocks noChangeAspect="1"/>
          </p:cNvPicPr>
          <p:nvPr/>
        </p:nvPicPr>
        <p:blipFill>
          <a:blip r:embed="rId2"/>
          <a:stretch>
            <a:fillRect/>
          </a:stretch>
        </p:blipFill>
        <p:spPr>
          <a:xfrm>
            <a:off x="457200" y="1711325"/>
            <a:ext cx="5499100" cy="4864100"/>
          </a:xfrm>
          <a:prstGeom prst="rect">
            <a:avLst/>
          </a:prstGeom>
        </p:spPr>
      </p:pic>
      <p:pic>
        <p:nvPicPr>
          <p:cNvPr id="5" name="Picture 4"/>
          <p:cNvPicPr>
            <a:picLocks noChangeAspect="1"/>
          </p:cNvPicPr>
          <p:nvPr/>
        </p:nvPicPr>
        <p:blipFill>
          <a:blip r:embed="rId3"/>
          <a:stretch>
            <a:fillRect/>
          </a:stretch>
        </p:blipFill>
        <p:spPr>
          <a:xfrm>
            <a:off x="5805044" y="2445624"/>
            <a:ext cx="3111983" cy="2278775"/>
          </a:xfrm>
          <a:prstGeom prst="rect">
            <a:avLst/>
          </a:prstGeom>
          <a:ln>
            <a:solidFill>
              <a:srgbClr val="4F81BD"/>
            </a:solidFill>
          </a:ln>
        </p:spPr>
      </p:pic>
      <p:cxnSp>
        <p:nvCxnSpPr>
          <p:cNvPr id="7" name="Straight Arrow Connector 6"/>
          <p:cNvCxnSpPr>
            <a:cxnSpLocks/>
          </p:cNvCxnSpPr>
          <p:nvPr/>
        </p:nvCxnSpPr>
        <p:spPr>
          <a:xfrm flipV="1">
            <a:off x="5347855" y="4662053"/>
            <a:ext cx="852038" cy="1544783"/>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5308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And a link from the /visited page to the main page by editing /</a:t>
            </a:r>
            <a:r>
              <a:rPr lang="en-US" sz="2400" dirty="0" err="1"/>
              <a:t>wishlist</a:t>
            </a:r>
            <a:r>
              <a:rPr lang="en-US" sz="2400" dirty="0"/>
              <a:t>/</a:t>
            </a:r>
            <a:r>
              <a:rPr lang="en-US" sz="2400" dirty="0" err="1"/>
              <a:t>travel_wishlist</a:t>
            </a:r>
            <a:r>
              <a:rPr lang="en-US" sz="2400" dirty="0"/>
              <a:t>/templates/</a:t>
            </a:r>
            <a:r>
              <a:rPr lang="en-US" sz="2400" dirty="0" err="1"/>
              <a:t>travel_wishlist</a:t>
            </a:r>
            <a:r>
              <a:rPr lang="en-US" sz="2400" dirty="0"/>
              <a:t>/</a:t>
            </a:r>
            <a:r>
              <a:rPr lang="en-US" sz="2400" dirty="0" err="1"/>
              <a:t>visited.html</a:t>
            </a:r>
            <a:r>
              <a:rPr lang="en-US" sz="2400" dirty="0"/>
              <a:t> </a:t>
            </a:r>
          </a:p>
        </p:txBody>
      </p:sp>
      <p:sp>
        <p:nvSpPr>
          <p:cNvPr id="3" name="Content Placeholder 2"/>
          <p:cNvSpPr>
            <a:spLocks noGrp="1"/>
          </p:cNvSpPr>
          <p:nvPr>
            <p:ph idx="1"/>
          </p:nvPr>
        </p:nvSpPr>
        <p:spPr/>
        <p:txBody>
          <a:bodyPr>
            <a:normAutofit/>
          </a:bodyPr>
          <a:lstStyle/>
          <a:p>
            <a:r>
              <a:rPr lang="en-US" sz="2800" dirty="0"/>
              <a:t>Verify navigation between the pages works correctly</a:t>
            </a:r>
          </a:p>
        </p:txBody>
      </p:sp>
      <p:pic>
        <p:nvPicPr>
          <p:cNvPr id="7" name="Picture 6">
            <a:extLst>
              <a:ext uri="{FF2B5EF4-FFF2-40B4-BE49-F238E27FC236}">
                <a16:creationId xmlns:a16="http://schemas.microsoft.com/office/drawing/2014/main" id="{54644951-440F-D046-8919-D8F2DFF13FA6}"/>
              </a:ext>
            </a:extLst>
          </p:cNvPr>
          <p:cNvPicPr>
            <a:picLocks noChangeAspect="1"/>
          </p:cNvPicPr>
          <p:nvPr/>
        </p:nvPicPr>
        <p:blipFill>
          <a:blip r:embed="rId2"/>
          <a:stretch>
            <a:fillRect/>
          </a:stretch>
        </p:blipFill>
        <p:spPr>
          <a:xfrm>
            <a:off x="292746" y="2383842"/>
            <a:ext cx="5645067" cy="4264150"/>
          </a:xfrm>
          <a:prstGeom prst="rect">
            <a:avLst/>
          </a:prstGeom>
        </p:spPr>
      </p:pic>
      <p:pic>
        <p:nvPicPr>
          <p:cNvPr id="5" name="Picture 4"/>
          <p:cNvPicPr>
            <a:picLocks noChangeAspect="1"/>
          </p:cNvPicPr>
          <p:nvPr/>
        </p:nvPicPr>
        <p:blipFill>
          <a:blip r:embed="rId3"/>
          <a:stretch>
            <a:fillRect/>
          </a:stretch>
        </p:blipFill>
        <p:spPr>
          <a:xfrm>
            <a:off x="4914900" y="2936081"/>
            <a:ext cx="3771900" cy="1854200"/>
          </a:xfrm>
          <a:prstGeom prst="rect">
            <a:avLst/>
          </a:prstGeom>
          <a:ln>
            <a:solidFill>
              <a:schemeClr val="accent1"/>
            </a:solidFill>
          </a:ln>
        </p:spPr>
      </p:pic>
    </p:spTree>
    <p:extLst>
      <p:ext uri="{BB962C8B-B14F-4D97-AF65-F5344CB8AC3E}">
        <p14:creationId xmlns:p14="http://schemas.microsoft.com/office/powerpoint/2010/main" val="11290690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off a place as visited</a:t>
            </a:r>
          </a:p>
        </p:txBody>
      </p:sp>
      <p:sp>
        <p:nvSpPr>
          <p:cNvPr id="3" name="Content Placeholder 2"/>
          <p:cNvSpPr>
            <a:spLocks noGrp="1"/>
          </p:cNvSpPr>
          <p:nvPr>
            <p:ph idx="1"/>
          </p:nvPr>
        </p:nvSpPr>
        <p:spPr/>
        <p:txBody>
          <a:bodyPr>
            <a:normAutofit fontScale="92500" lnSpcReduction="10000"/>
          </a:bodyPr>
          <a:lstStyle/>
          <a:p>
            <a:r>
              <a:rPr lang="en-US" dirty="0"/>
              <a:t>Let's add a button by each place name </a:t>
            </a:r>
          </a:p>
          <a:p>
            <a:r>
              <a:rPr lang="en-US" dirty="0"/>
              <a:t>As before: this action needs a URL</a:t>
            </a:r>
          </a:p>
          <a:p>
            <a:r>
              <a:rPr lang="en-US" dirty="0"/>
              <a:t>A view to handle the request</a:t>
            </a:r>
          </a:p>
          <a:p>
            <a:r>
              <a:rPr lang="en-US" dirty="0"/>
              <a:t>And some kind of response to the client</a:t>
            </a:r>
          </a:p>
          <a:p>
            <a:endParaRPr lang="en-US" dirty="0"/>
          </a:p>
          <a:p>
            <a:endParaRPr lang="en-US" dirty="0"/>
          </a:p>
          <a:p>
            <a:endParaRPr lang="en-US" dirty="0"/>
          </a:p>
          <a:p>
            <a:r>
              <a:rPr lang="en-US" dirty="0"/>
              <a:t>Your server should respond to every request, even if it's with an '200 ok' or an error message</a:t>
            </a:r>
          </a:p>
        </p:txBody>
      </p:sp>
    </p:spTree>
    <p:extLst>
      <p:ext uri="{BB962C8B-B14F-4D97-AF65-F5344CB8AC3E}">
        <p14:creationId xmlns:p14="http://schemas.microsoft.com/office/powerpoint/2010/main" val="28710451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4E468D-CF9A-FB4C-AE6B-007ED7E6CCF5}"/>
              </a:ext>
            </a:extLst>
          </p:cNvPr>
          <p:cNvPicPr>
            <a:picLocks noChangeAspect="1"/>
          </p:cNvPicPr>
          <p:nvPr/>
        </p:nvPicPr>
        <p:blipFill>
          <a:blip r:embed="rId2"/>
          <a:stretch>
            <a:fillRect/>
          </a:stretch>
        </p:blipFill>
        <p:spPr>
          <a:xfrm>
            <a:off x="0" y="181037"/>
            <a:ext cx="6337300" cy="6515100"/>
          </a:xfrm>
          <a:prstGeom prst="rect">
            <a:avLst/>
          </a:prstGeom>
        </p:spPr>
      </p:pic>
      <p:sp>
        <p:nvSpPr>
          <p:cNvPr id="3" name="Content Placeholder 2"/>
          <p:cNvSpPr>
            <a:spLocks noGrp="1"/>
          </p:cNvSpPr>
          <p:nvPr>
            <p:ph idx="1"/>
          </p:nvPr>
        </p:nvSpPr>
        <p:spPr/>
        <p:txBody>
          <a:bodyPr/>
          <a:lstStyle/>
          <a:p>
            <a:r>
              <a:rPr lang="en-US" dirty="0"/>
              <a:t>  </a:t>
            </a:r>
          </a:p>
        </p:txBody>
      </p:sp>
      <p:sp>
        <p:nvSpPr>
          <p:cNvPr id="2" name="Title 1"/>
          <p:cNvSpPr>
            <a:spLocks noGrp="1"/>
          </p:cNvSpPr>
          <p:nvPr>
            <p:ph type="title"/>
          </p:nvPr>
        </p:nvSpPr>
        <p:spPr>
          <a:xfrm>
            <a:off x="5309296" y="274638"/>
            <a:ext cx="3377504" cy="1806094"/>
          </a:xfrm>
          <a:solidFill>
            <a:srgbClr val="FFFFFF"/>
          </a:solidFill>
          <a:ln>
            <a:solidFill>
              <a:srgbClr val="4F81BD"/>
            </a:solidFill>
          </a:ln>
        </p:spPr>
        <p:txBody>
          <a:bodyPr>
            <a:normAutofit/>
          </a:bodyPr>
          <a:lstStyle/>
          <a:p>
            <a:r>
              <a:rPr lang="en-US" sz="3600" dirty="0"/>
              <a:t>Edit </a:t>
            </a:r>
            <a:r>
              <a:rPr lang="en-US" sz="3600" dirty="0" err="1"/>
              <a:t>wishlist.html</a:t>
            </a:r>
            <a:r>
              <a:rPr lang="en-US" sz="3600" dirty="0"/>
              <a:t> Template</a:t>
            </a:r>
          </a:p>
        </p:txBody>
      </p:sp>
      <p:sp>
        <p:nvSpPr>
          <p:cNvPr id="6" name="Rectangle 5">
            <a:extLst>
              <a:ext uri="{FF2B5EF4-FFF2-40B4-BE49-F238E27FC236}">
                <a16:creationId xmlns:a16="http://schemas.microsoft.com/office/drawing/2014/main" id="{B14B9022-9644-0F4E-B76B-13585E5B09C1}"/>
              </a:ext>
            </a:extLst>
          </p:cNvPr>
          <p:cNvSpPr/>
          <p:nvPr/>
        </p:nvSpPr>
        <p:spPr>
          <a:xfrm>
            <a:off x="457199" y="3067292"/>
            <a:ext cx="5880101" cy="1418984"/>
          </a:xfrm>
          <a:prstGeom prst="rect">
            <a:avLst/>
          </a:prstGeom>
          <a:noFill/>
          <a:ln w="38100">
            <a:solidFill>
              <a:srgbClr val="00FCF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A45D5C-6C62-4E4B-879C-0519B88DD8CF}"/>
              </a:ext>
            </a:extLst>
          </p:cNvPr>
          <p:cNvSpPr txBox="1"/>
          <p:nvPr/>
        </p:nvSpPr>
        <p:spPr>
          <a:xfrm>
            <a:off x="6478586" y="2476982"/>
            <a:ext cx="2524127" cy="3693319"/>
          </a:xfrm>
          <a:prstGeom prst="rect">
            <a:avLst/>
          </a:prstGeom>
          <a:noFill/>
        </p:spPr>
        <p:txBody>
          <a:bodyPr wrap="square" rtlCol="0">
            <a:spAutoFit/>
          </a:bodyPr>
          <a:lstStyle/>
          <a:p>
            <a:r>
              <a:rPr lang="en-US" b="1" dirty="0"/>
              <a:t>{% </a:t>
            </a:r>
            <a:r>
              <a:rPr lang="en-US" b="1" dirty="0" err="1"/>
              <a:t>url</a:t>
            </a:r>
            <a:r>
              <a:rPr lang="en-US" b="1" dirty="0"/>
              <a:t> '</a:t>
            </a:r>
            <a:r>
              <a:rPr lang="en-US" b="1" dirty="0" err="1"/>
              <a:t>place_was_visited</a:t>
            </a:r>
            <a:r>
              <a:rPr lang="en-US" b="1" dirty="0"/>
              <a:t> %}</a:t>
            </a:r>
          </a:p>
          <a:p>
            <a:r>
              <a:rPr lang="en-US" dirty="0"/>
              <a:t>Instructs the template to look up the actual URL with this name from </a:t>
            </a:r>
            <a:r>
              <a:rPr lang="en-US" dirty="0" err="1"/>
              <a:t>urls.py</a:t>
            </a:r>
            <a:endParaRPr lang="en-US" dirty="0"/>
          </a:p>
          <a:p>
            <a:endParaRPr lang="en-US" dirty="0"/>
          </a:p>
          <a:p>
            <a:r>
              <a:rPr lang="en-US" dirty="0"/>
              <a:t>This is known as </a:t>
            </a:r>
            <a:r>
              <a:rPr lang="en-US" b="1" dirty="0"/>
              <a:t>reverse lookup</a:t>
            </a:r>
            <a:r>
              <a:rPr lang="en-US" dirty="0"/>
              <a:t>, and makes it easy to change the actual URL without breaking anything in the templates or redirects.</a:t>
            </a:r>
          </a:p>
        </p:txBody>
      </p:sp>
    </p:spTree>
    <p:extLst>
      <p:ext uri="{BB962C8B-B14F-4D97-AF65-F5344CB8AC3E}">
        <p14:creationId xmlns:p14="http://schemas.microsoft.com/office/powerpoint/2010/main" val="275674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URL in </a:t>
            </a:r>
            <a:r>
              <a:rPr lang="en-US" dirty="0" err="1"/>
              <a:t>urls.py</a:t>
            </a:r>
            <a:endParaRPr lang="en-US" dirty="0"/>
          </a:p>
        </p:txBody>
      </p:sp>
      <p:pic>
        <p:nvPicPr>
          <p:cNvPr id="7" name="Picture 6">
            <a:extLst>
              <a:ext uri="{FF2B5EF4-FFF2-40B4-BE49-F238E27FC236}">
                <a16:creationId xmlns:a16="http://schemas.microsoft.com/office/drawing/2014/main" id="{0334BD08-3B7C-0342-B72C-E5600F26DEB7}"/>
              </a:ext>
            </a:extLst>
          </p:cNvPr>
          <p:cNvPicPr>
            <a:picLocks noChangeAspect="1"/>
          </p:cNvPicPr>
          <p:nvPr/>
        </p:nvPicPr>
        <p:blipFill>
          <a:blip r:embed="rId2"/>
          <a:stretch>
            <a:fillRect/>
          </a:stretch>
        </p:blipFill>
        <p:spPr>
          <a:xfrm>
            <a:off x="3900488" y="5014913"/>
            <a:ext cx="4978400" cy="1435100"/>
          </a:xfrm>
          <a:prstGeom prst="rect">
            <a:avLst/>
          </a:prstGeom>
          <a:ln>
            <a:solidFill>
              <a:srgbClr val="002060"/>
            </a:solidFill>
          </a:ln>
        </p:spPr>
      </p:pic>
      <p:sp>
        <p:nvSpPr>
          <p:cNvPr id="5" name="TextBox 4">
            <a:extLst>
              <a:ext uri="{FF2B5EF4-FFF2-40B4-BE49-F238E27FC236}">
                <a16:creationId xmlns:a16="http://schemas.microsoft.com/office/drawing/2014/main" id="{C9C1AE6F-3CA0-5348-A53C-9405406A7574}"/>
              </a:ext>
            </a:extLst>
          </p:cNvPr>
          <p:cNvSpPr txBox="1"/>
          <p:nvPr/>
        </p:nvSpPr>
        <p:spPr>
          <a:xfrm>
            <a:off x="100013" y="4000362"/>
            <a:ext cx="3800475" cy="3139321"/>
          </a:xfrm>
          <a:prstGeom prst="rect">
            <a:avLst/>
          </a:prstGeom>
          <a:noFill/>
        </p:spPr>
        <p:txBody>
          <a:bodyPr wrap="square" rtlCol="0">
            <a:spAutoFit/>
          </a:bodyPr>
          <a:lstStyle/>
          <a:p>
            <a:r>
              <a:rPr lang="en-US" dirty="0"/>
              <a:t>{% </a:t>
            </a:r>
            <a:r>
              <a:rPr lang="en-US" dirty="0" err="1"/>
              <a:t>url</a:t>
            </a:r>
            <a:r>
              <a:rPr lang="en-US" dirty="0"/>
              <a:t> '</a:t>
            </a:r>
            <a:r>
              <a:rPr lang="en-US" dirty="0" err="1"/>
              <a:t>place_was_visited</a:t>
            </a:r>
            <a:r>
              <a:rPr lang="en-US" dirty="0"/>
              <a:t> %}</a:t>
            </a:r>
          </a:p>
          <a:p>
            <a:r>
              <a:rPr lang="en-US" dirty="0"/>
              <a:t>Instructs the template to look up the actual URL from </a:t>
            </a:r>
            <a:r>
              <a:rPr lang="en-US" dirty="0" err="1"/>
              <a:t>urls.py</a:t>
            </a:r>
            <a:r>
              <a:rPr lang="en-US" dirty="0"/>
              <a:t> with the name '</a:t>
            </a:r>
            <a:r>
              <a:rPr lang="en-US" dirty="0" err="1"/>
              <a:t>place_is_visited</a:t>
            </a:r>
            <a:r>
              <a:rPr lang="en-US" dirty="0"/>
              <a:t>'.  So, in the template, the link becomes /</a:t>
            </a:r>
            <a:r>
              <a:rPr lang="en-US" dirty="0" err="1"/>
              <a:t>was_visited</a:t>
            </a:r>
            <a:endParaRPr lang="en-US" dirty="0"/>
          </a:p>
          <a:p>
            <a:endParaRPr lang="en-US" dirty="0"/>
          </a:p>
          <a:p>
            <a:r>
              <a:rPr lang="en-US" dirty="0"/>
              <a:t>Then when the button is clicked, the /</a:t>
            </a:r>
            <a:r>
              <a:rPr lang="en-US" dirty="0" err="1"/>
              <a:t>was_visited</a:t>
            </a:r>
            <a:r>
              <a:rPr lang="en-US" dirty="0"/>
              <a:t> URL is looked up, and the request is routed to  </a:t>
            </a:r>
            <a:r>
              <a:rPr lang="en-US" dirty="0" err="1"/>
              <a:t>views.place_was_visited</a:t>
            </a:r>
            <a:r>
              <a:rPr lang="en-US" dirty="0"/>
              <a:t>.</a:t>
            </a:r>
          </a:p>
          <a:p>
            <a:endParaRPr lang="en-US" dirty="0"/>
          </a:p>
        </p:txBody>
      </p:sp>
      <p:cxnSp>
        <p:nvCxnSpPr>
          <p:cNvPr id="8" name="Straight Arrow Connector 7">
            <a:extLst>
              <a:ext uri="{FF2B5EF4-FFF2-40B4-BE49-F238E27FC236}">
                <a16:creationId xmlns:a16="http://schemas.microsoft.com/office/drawing/2014/main" id="{066B112A-0E14-E14B-A430-2E68A2B4BE47}"/>
              </a:ext>
            </a:extLst>
          </p:cNvPr>
          <p:cNvCxnSpPr>
            <a:cxnSpLocks/>
          </p:cNvCxnSpPr>
          <p:nvPr/>
        </p:nvCxnSpPr>
        <p:spPr>
          <a:xfrm flipH="1">
            <a:off x="6515101" y="4782986"/>
            <a:ext cx="371836" cy="58633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D60779CD-2A4D-A44A-A4C4-10E5481F1082}"/>
              </a:ext>
            </a:extLst>
          </p:cNvPr>
          <p:cNvPicPr>
            <a:picLocks noChangeAspect="1"/>
          </p:cNvPicPr>
          <p:nvPr/>
        </p:nvPicPr>
        <p:blipFill>
          <a:blip r:embed="rId3"/>
          <a:stretch>
            <a:fillRect/>
          </a:stretch>
        </p:blipFill>
        <p:spPr>
          <a:xfrm>
            <a:off x="100013" y="1391236"/>
            <a:ext cx="8711078" cy="2377199"/>
          </a:xfrm>
          <a:prstGeom prst="rect">
            <a:avLst/>
          </a:prstGeom>
        </p:spPr>
      </p:pic>
    </p:spTree>
    <p:extLst>
      <p:ext uri="{BB962C8B-B14F-4D97-AF65-F5344CB8AC3E}">
        <p14:creationId xmlns:p14="http://schemas.microsoft.com/office/powerpoint/2010/main" val="18303842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a:t>
            </a:r>
            <a:r>
              <a:rPr lang="en-US" dirty="0" err="1"/>
              <a:t>views.py</a:t>
            </a:r>
            <a:endParaRPr lang="en-US" dirty="0"/>
          </a:p>
        </p:txBody>
      </p:sp>
      <p:sp>
        <p:nvSpPr>
          <p:cNvPr id="3" name="Content Placeholder 2"/>
          <p:cNvSpPr>
            <a:spLocks noGrp="1"/>
          </p:cNvSpPr>
          <p:nvPr>
            <p:ph idx="1"/>
          </p:nvPr>
        </p:nvSpPr>
        <p:spPr/>
        <p:txBody>
          <a:bodyPr/>
          <a:lstStyle/>
          <a:p>
            <a:r>
              <a:rPr lang="en-US" dirty="0"/>
              <a:t>Add this function to </a:t>
            </a:r>
            <a:r>
              <a:rPr lang="en-US" dirty="0" err="1"/>
              <a:t>views.py</a:t>
            </a:r>
            <a:endParaRPr lang="en-US" dirty="0"/>
          </a:p>
        </p:txBody>
      </p:sp>
      <p:sp>
        <p:nvSpPr>
          <p:cNvPr id="6" name="TextBox 5">
            <a:extLst>
              <a:ext uri="{FF2B5EF4-FFF2-40B4-BE49-F238E27FC236}">
                <a16:creationId xmlns:a16="http://schemas.microsoft.com/office/drawing/2014/main" id="{AA48C4C8-879F-C940-A77A-760F054F879C}"/>
              </a:ext>
            </a:extLst>
          </p:cNvPr>
          <p:cNvSpPr txBox="1"/>
          <p:nvPr/>
        </p:nvSpPr>
        <p:spPr>
          <a:xfrm>
            <a:off x="258098" y="5761039"/>
            <a:ext cx="2853812" cy="1200329"/>
          </a:xfrm>
          <a:prstGeom prst="rect">
            <a:avLst/>
          </a:prstGeom>
          <a:noFill/>
        </p:spPr>
        <p:txBody>
          <a:bodyPr wrap="square" rtlCol="0">
            <a:spAutoFit/>
          </a:bodyPr>
          <a:lstStyle/>
          <a:p>
            <a:r>
              <a:rPr lang="en-US" dirty="0"/>
              <a:t>Alternative one-liner: Filter for the matching place, and then update visited = True </a:t>
            </a:r>
          </a:p>
          <a:p>
            <a:endParaRPr lang="en-US" dirty="0"/>
          </a:p>
        </p:txBody>
      </p:sp>
      <p:pic>
        <p:nvPicPr>
          <p:cNvPr id="4" name="Picture 3">
            <a:extLst>
              <a:ext uri="{FF2B5EF4-FFF2-40B4-BE49-F238E27FC236}">
                <a16:creationId xmlns:a16="http://schemas.microsoft.com/office/drawing/2014/main" id="{8E46CF9A-422C-7846-9959-3D2EF19BB4BC}"/>
              </a:ext>
            </a:extLst>
          </p:cNvPr>
          <p:cNvPicPr>
            <a:picLocks noChangeAspect="1"/>
          </p:cNvPicPr>
          <p:nvPr/>
        </p:nvPicPr>
        <p:blipFill>
          <a:blip r:embed="rId2"/>
          <a:stretch>
            <a:fillRect/>
          </a:stretch>
        </p:blipFill>
        <p:spPr>
          <a:xfrm>
            <a:off x="3141407" y="5627383"/>
            <a:ext cx="5574890" cy="1250552"/>
          </a:xfrm>
          <a:prstGeom prst="rect">
            <a:avLst/>
          </a:prstGeom>
        </p:spPr>
      </p:pic>
      <p:pic>
        <p:nvPicPr>
          <p:cNvPr id="7" name="Picture 6">
            <a:extLst>
              <a:ext uri="{FF2B5EF4-FFF2-40B4-BE49-F238E27FC236}">
                <a16:creationId xmlns:a16="http://schemas.microsoft.com/office/drawing/2014/main" id="{EA6E5292-5D93-D84C-994F-28BF1DBB3DB1}"/>
              </a:ext>
            </a:extLst>
          </p:cNvPr>
          <p:cNvPicPr>
            <a:picLocks noChangeAspect="1"/>
          </p:cNvPicPr>
          <p:nvPr/>
        </p:nvPicPr>
        <p:blipFill>
          <a:blip r:embed="rId3"/>
          <a:stretch>
            <a:fillRect/>
          </a:stretch>
        </p:blipFill>
        <p:spPr>
          <a:xfrm>
            <a:off x="258098" y="2318487"/>
            <a:ext cx="5396476" cy="2724266"/>
          </a:xfrm>
          <a:prstGeom prst="rect">
            <a:avLst/>
          </a:prstGeom>
        </p:spPr>
      </p:pic>
      <p:sp>
        <p:nvSpPr>
          <p:cNvPr id="9" name="TextBox 8">
            <a:extLst>
              <a:ext uri="{FF2B5EF4-FFF2-40B4-BE49-F238E27FC236}">
                <a16:creationId xmlns:a16="http://schemas.microsoft.com/office/drawing/2014/main" id="{6045A5DA-4F0E-A746-BA29-7F953784B08E}"/>
              </a:ext>
            </a:extLst>
          </p:cNvPr>
          <p:cNvSpPr txBox="1"/>
          <p:nvPr/>
        </p:nvSpPr>
        <p:spPr>
          <a:xfrm>
            <a:off x="5862484" y="2480291"/>
            <a:ext cx="302341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Get the </a:t>
            </a:r>
            <a:r>
              <a:rPr lang="en-US" dirty="0" err="1"/>
              <a:t>pk</a:t>
            </a:r>
            <a:r>
              <a:rPr lang="en-US" dirty="0"/>
              <a:t> value from the form </a:t>
            </a:r>
          </a:p>
          <a:p>
            <a:pPr marL="285750" indent="-285750">
              <a:buFont typeface="Arial" panose="020B0604020202020204" pitchFamily="34" charset="0"/>
              <a:buChar char="•"/>
            </a:pPr>
            <a:r>
              <a:rPr lang="en-US" dirty="0"/>
              <a:t>Find the place with this </a:t>
            </a:r>
            <a:r>
              <a:rPr lang="en-US" dirty="0" err="1"/>
              <a:t>pk</a:t>
            </a:r>
            <a:endParaRPr lang="en-US" dirty="0"/>
          </a:p>
          <a:p>
            <a:pPr marL="285750" indent="-285750">
              <a:buFont typeface="Arial" panose="020B0604020202020204" pitchFamily="34" charset="0"/>
              <a:buChar char="•"/>
            </a:pPr>
            <a:r>
              <a:rPr lang="en-US" dirty="0"/>
              <a:t>Update visited to True</a:t>
            </a:r>
          </a:p>
          <a:p>
            <a:pPr marL="285750" indent="-285750">
              <a:buFont typeface="Arial" panose="020B0604020202020204" pitchFamily="34" charset="0"/>
              <a:buChar char="•"/>
            </a:pPr>
            <a:r>
              <a:rPr lang="en-US" dirty="0"/>
              <a:t>Save </a:t>
            </a:r>
          </a:p>
          <a:p>
            <a:endParaRPr lang="en-US" dirty="0"/>
          </a:p>
          <a:p>
            <a:r>
              <a:rPr lang="en-US" dirty="0"/>
              <a:t>In any case, redirect to </a:t>
            </a:r>
            <a:r>
              <a:rPr lang="en-US" dirty="0" err="1"/>
              <a:t>place_list</a:t>
            </a:r>
            <a:r>
              <a:rPr lang="en-US" dirty="0"/>
              <a:t> to show the </a:t>
            </a:r>
            <a:r>
              <a:rPr lang="en-US" dirty="0" err="1"/>
              <a:t>wishlist</a:t>
            </a:r>
            <a:endParaRPr lang="en-US" dirty="0"/>
          </a:p>
        </p:txBody>
      </p:sp>
    </p:spTree>
    <p:extLst>
      <p:ext uri="{BB962C8B-B14F-4D97-AF65-F5344CB8AC3E}">
        <p14:creationId xmlns:p14="http://schemas.microsoft.com/office/powerpoint/2010/main" val="765872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a:t>
            </a:r>
          </a:p>
        </p:txBody>
      </p:sp>
      <p:sp>
        <p:nvSpPr>
          <p:cNvPr id="3" name="Content Placeholder 2"/>
          <p:cNvSpPr>
            <a:spLocks noGrp="1"/>
          </p:cNvSpPr>
          <p:nvPr>
            <p:ph idx="1"/>
          </p:nvPr>
        </p:nvSpPr>
        <p:spPr/>
        <p:txBody>
          <a:bodyPr/>
          <a:lstStyle/>
          <a:p>
            <a:r>
              <a:rPr lang="en-US" dirty="0"/>
              <a:t>The Visited button should work</a:t>
            </a:r>
          </a:p>
        </p:txBody>
      </p:sp>
      <p:pic>
        <p:nvPicPr>
          <p:cNvPr id="4" name="Picture 3"/>
          <p:cNvPicPr>
            <a:picLocks noChangeAspect="1"/>
          </p:cNvPicPr>
          <p:nvPr/>
        </p:nvPicPr>
        <p:blipFill>
          <a:blip r:embed="rId2"/>
          <a:stretch>
            <a:fillRect/>
          </a:stretch>
        </p:blipFill>
        <p:spPr>
          <a:xfrm>
            <a:off x="482600" y="2646062"/>
            <a:ext cx="4089400" cy="3848100"/>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965700" y="4271963"/>
            <a:ext cx="3721100" cy="1854200"/>
          </a:xfrm>
          <a:prstGeom prst="rect">
            <a:avLst/>
          </a:prstGeom>
          <a:ln>
            <a:solidFill>
              <a:srgbClr val="4F81BD"/>
            </a:solidFill>
          </a:ln>
        </p:spPr>
      </p:pic>
    </p:spTree>
    <p:extLst>
      <p:ext uri="{BB962C8B-B14F-4D97-AF65-F5344CB8AC3E}">
        <p14:creationId xmlns:p14="http://schemas.microsoft.com/office/powerpoint/2010/main" val="38364017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What if user manages to make a POST request for a item with a PK not in the database? </a:t>
            </a:r>
          </a:p>
        </p:txBody>
      </p:sp>
      <p:pic>
        <p:nvPicPr>
          <p:cNvPr id="4" name="Picture 3">
            <a:extLst>
              <a:ext uri="{FF2B5EF4-FFF2-40B4-BE49-F238E27FC236}">
                <a16:creationId xmlns:a16="http://schemas.microsoft.com/office/drawing/2014/main" id="{7142CE62-1F5D-9349-ACE7-D75D6858E201}"/>
              </a:ext>
            </a:extLst>
          </p:cNvPr>
          <p:cNvPicPr>
            <a:picLocks noChangeAspect="1"/>
          </p:cNvPicPr>
          <p:nvPr/>
        </p:nvPicPr>
        <p:blipFill>
          <a:blip r:embed="rId2"/>
          <a:stretch>
            <a:fillRect/>
          </a:stretch>
        </p:blipFill>
        <p:spPr>
          <a:xfrm>
            <a:off x="457200" y="2249122"/>
            <a:ext cx="6299200" cy="4178300"/>
          </a:xfrm>
          <a:prstGeom prst="rect">
            <a:avLst/>
          </a:prstGeom>
        </p:spPr>
      </p:pic>
      <p:sp>
        <p:nvSpPr>
          <p:cNvPr id="3" name="Content Placeholder 2"/>
          <p:cNvSpPr>
            <a:spLocks noGrp="1"/>
          </p:cNvSpPr>
          <p:nvPr>
            <p:ph idx="1"/>
          </p:nvPr>
        </p:nvSpPr>
        <p:spPr>
          <a:xfrm>
            <a:off x="457200" y="1600200"/>
            <a:ext cx="8229600" cy="768470"/>
          </a:xfrm>
        </p:spPr>
        <p:txBody>
          <a:bodyPr>
            <a:normAutofit fontScale="85000" lnSpcReduction="10000"/>
          </a:bodyPr>
          <a:lstStyle/>
          <a:p>
            <a:r>
              <a:rPr lang="en-US" dirty="0"/>
              <a:t>Replace </a:t>
            </a:r>
            <a:r>
              <a:rPr lang="en-US" dirty="0" err="1"/>
              <a:t>Place.objects.get</a:t>
            </a:r>
            <a:r>
              <a:rPr lang="en-US" dirty="0"/>
              <a:t>() with get_object_or_404</a:t>
            </a:r>
          </a:p>
          <a:p>
            <a:endParaRPr lang="en-US" dirty="0"/>
          </a:p>
          <a:p>
            <a:endParaRPr lang="en-US" dirty="0"/>
          </a:p>
          <a:p>
            <a:endParaRPr lang="en-US" dirty="0"/>
          </a:p>
          <a:p>
            <a:endParaRPr lang="en-US" dirty="0"/>
          </a:p>
          <a:p>
            <a:endParaRPr lang="en-US" dirty="0"/>
          </a:p>
          <a:p>
            <a:endParaRPr lang="en-US" dirty="0"/>
          </a:p>
        </p:txBody>
      </p:sp>
      <p:cxnSp>
        <p:nvCxnSpPr>
          <p:cNvPr id="6" name="Straight Arrow Connector 5"/>
          <p:cNvCxnSpPr>
            <a:cxnSpLocks/>
          </p:cNvCxnSpPr>
          <p:nvPr/>
        </p:nvCxnSpPr>
        <p:spPr>
          <a:xfrm flipH="1" flipV="1">
            <a:off x="6318166" y="2555526"/>
            <a:ext cx="198381" cy="905304"/>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72224" y="3609065"/>
            <a:ext cx="2079042" cy="1815882"/>
          </a:xfrm>
          <a:prstGeom prst="rect">
            <a:avLst/>
          </a:prstGeom>
          <a:noFill/>
        </p:spPr>
        <p:txBody>
          <a:bodyPr wrap="square" rtlCol="0">
            <a:spAutoFit/>
          </a:bodyPr>
          <a:lstStyle/>
          <a:p>
            <a:r>
              <a:rPr lang="en-US" sz="2800" dirty="0"/>
              <a:t>Test: site should </a:t>
            </a:r>
          </a:p>
          <a:p>
            <a:r>
              <a:rPr lang="en-US" sz="2800" dirty="0"/>
              <a:t>work as before</a:t>
            </a:r>
          </a:p>
        </p:txBody>
      </p:sp>
      <p:sp>
        <p:nvSpPr>
          <p:cNvPr id="9" name="TextBox 8"/>
          <p:cNvSpPr txBox="1"/>
          <p:nvPr/>
        </p:nvSpPr>
        <p:spPr>
          <a:xfrm>
            <a:off x="4074141" y="3070456"/>
            <a:ext cx="1708222" cy="1077218"/>
          </a:xfrm>
          <a:prstGeom prst="rect">
            <a:avLst/>
          </a:prstGeom>
          <a:solidFill>
            <a:schemeClr val="bg1"/>
          </a:solidFill>
        </p:spPr>
        <p:txBody>
          <a:bodyPr wrap="square" rtlCol="0">
            <a:spAutoFit/>
          </a:bodyPr>
          <a:lstStyle/>
          <a:p>
            <a:r>
              <a:rPr lang="is-IS" sz="1600" dirty="0"/>
              <a:t>These functions are collapsed in my editor, don't delete them!</a:t>
            </a:r>
            <a:endParaRPr lang="en-US" sz="1600" dirty="0"/>
          </a:p>
        </p:txBody>
      </p:sp>
      <p:cxnSp>
        <p:nvCxnSpPr>
          <p:cNvPr id="7" name="Straight Arrow Connector 6"/>
          <p:cNvCxnSpPr>
            <a:cxnSpLocks/>
          </p:cNvCxnSpPr>
          <p:nvPr/>
        </p:nvCxnSpPr>
        <p:spPr>
          <a:xfrm flipH="1">
            <a:off x="5102772" y="4796596"/>
            <a:ext cx="820862" cy="404921"/>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8B3924A-F77E-B948-A157-1BF17AE4A350}"/>
              </a:ext>
            </a:extLst>
          </p:cNvPr>
          <p:cNvCxnSpPr>
            <a:cxnSpLocks/>
          </p:cNvCxnSpPr>
          <p:nvPr/>
        </p:nvCxnSpPr>
        <p:spPr>
          <a:xfrm flipH="1">
            <a:off x="3264061" y="3335017"/>
            <a:ext cx="794913"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409DE0A-3C05-DE45-BC45-97F29B76894F}"/>
              </a:ext>
            </a:extLst>
          </p:cNvPr>
          <p:cNvCxnSpPr>
            <a:cxnSpLocks/>
          </p:cNvCxnSpPr>
          <p:nvPr/>
        </p:nvCxnSpPr>
        <p:spPr>
          <a:xfrm flipH="1">
            <a:off x="3606800" y="3944671"/>
            <a:ext cx="452175" cy="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69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Web servers are really good at serving resources (web pages, images…)</a:t>
            </a:r>
          </a:p>
        </p:txBody>
      </p:sp>
      <p:sp>
        <p:nvSpPr>
          <p:cNvPr id="3" name="Content Placeholder 2"/>
          <p:cNvSpPr>
            <a:spLocks noGrp="1"/>
          </p:cNvSpPr>
          <p:nvPr>
            <p:ph idx="1"/>
          </p:nvPr>
        </p:nvSpPr>
        <p:spPr/>
        <p:txBody>
          <a:bodyPr>
            <a:normAutofit/>
          </a:bodyPr>
          <a:lstStyle/>
          <a:p>
            <a:r>
              <a:rPr lang="en-US" dirty="0"/>
              <a:t>But they have a harder time dealing with complex application logic </a:t>
            </a:r>
          </a:p>
          <a:p>
            <a:r>
              <a:rPr lang="en-US" dirty="0"/>
              <a:t>Imagine a large website  </a:t>
            </a:r>
          </a:p>
          <a:p>
            <a:pPr lvl="1"/>
            <a:r>
              <a:rPr lang="en-US" dirty="0"/>
              <a:t>For example, Amazon, eBay, Twitter…</a:t>
            </a:r>
          </a:p>
          <a:p>
            <a:r>
              <a:rPr lang="en-US" dirty="0"/>
              <a:t>A web server can struggle to handle all of the tasks required</a:t>
            </a:r>
          </a:p>
          <a:p>
            <a:r>
              <a:rPr lang="en-US" dirty="0"/>
              <a:t>Plus, you might want to use the application logic in other places outside of your website</a:t>
            </a:r>
          </a:p>
        </p:txBody>
      </p:sp>
    </p:spTree>
    <p:extLst>
      <p:ext uri="{BB962C8B-B14F-4D97-AF65-F5344CB8AC3E}">
        <p14:creationId xmlns:p14="http://schemas.microsoft.com/office/powerpoint/2010/main" val="7149119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CD8F-607A-2D45-8EA9-C3F979E50880}"/>
              </a:ext>
            </a:extLst>
          </p:cNvPr>
          <p:cNvSpPr>
            <a:spLocks noGrp="1"/>
          </p:cNvSpPr>
          <p:nvPr>
            <p:ph type="title"/>
          </p:nvPr>
        </p:nvSpPr>
        <p:spPr/>
        <p:txBody>
          <a:bodyPr/>
          <a:lstStyle/>
          <a:p>
            <a:r>
              <a:rPr lang="en-US" dirty="0"/>
              <a:t>Testing 404 route</a:t>
            </a:r>
          </a:p>
        </p:txBody>
      </p:sp>
      <p:sp>
        <p:nvSpPr>
          <p:cNvPr id="5" name="Content Placeholder 4">
            <a:extLst>
              <a:ext uri="{FF2B5EF4-FFF2-40B4-BE49-F238E27FC236}">
                <a16:creationId xmlns:a16="http://schemas.microsoft.com/office/drawing/2014/main" id="{AA0D7E2C-D36C-A840-ADA0-662D9BE85228}"/>
              </a:ext>
            </a:extLst>
          </p:cNvPr>
          <p:cNvSpPr>
            <a:spLocks noGrp="1"/>
          </p:cNvSpPr>
          <p:nvPr>
            <p:ph idx="1"/>
          </p:nvPr>
        </p:nvSpPr>
        <p:spPr/>
        <p:txBody>
          <a:bodyPr/>
          <a:lstStyle/>
          <a:p>
            <a:r>
              <a:rPr lang="en-US" dirty="0"/>
              <a:t>On your home page – the wish list</a:t>
            </a:r>
          </a:p>
          <a:p>
            <a:r>
              <a:rPr lang="en-US" dirty="0"/>
              <a:t>Open your browser's dev tools </a:t>
            </a:r>
          </a:p>
          <a:p>
            <a:pPr lvl="1"/>
            <a:r>
              <a:rPr lang="en-US" dirty="0"/>
              <a:t>PC: F12</a:t>
            </a:r>
          </a:p>
          <a:p>
            <a:pPr lvl="1"/>
            <a:r>
              <a:rPr lang="en-US" dirty="0"/>
              <a:t>Mac: </a:t>
            </a:r>
            <a:r>
              <a:rPr lang="en-US" dirty="0" err="1"/>
              <a:t>Option+Command+I</a:t>
            </a:r>
            <a:endParaRPr lang="en-US" dirty="0"/>
          </a:p>
          <a:p>
            <a:r>
              <a:rPr lang="en-US" dirty="0"/>
              <a:t>Select the Network tab</a:t>
            </a:r>
          </a:p>
          <a:p>
            <a:r>
              <a:rPr lang="en-US" dirty="0"/>
              <a:t>Make sure you've got at least one place in the wish list</a:t>
            </a:r>
          </a:p>
        </p:txBody>
      </p:sp>
    </p:spTree>
    <p:extLst>
      <p:ext uri="{BB962C8B-B14F-4D97-AF65-F5344CB8AC3E}">
        <p14:creationId xmlns:p14="http://schemas.microsoft.com/office/powerpoint/2010/main" val="42418567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ACD8F-607A-2D45-8EA9-C3F979E50880}"/>
              </a:ext>
            </a:extLst>
          </p:cNvPr>
          <p:cNvSpPr>
            <a:spLocks noGrp="1"/>
          </p:cNvSpPr>
          <p:nvPr>
            <p:ph type="title"/>
          </p:nvPr>
        </p:nvSpPr>
        <p:spPr/>
        <p:txBody>
          <a:bodyPr/>
          <a:lstStyle/>
          <a:p>
            <a:r>
              <a:rPr lang="en-US" dirty="0"/>
              <a:t>Testing 404 route</a:t>
            </a:r>
          </a:p>
        </p:txBody>
      </p:sp>
      <p:sp>
        <p:nvSpPr>
          <p:cNvPr id="5" name="Content Placeholder 4">
            <a:extLst>
              <a:ext uri="{FF2B5EF4-FFF2-40B4-BE49-F238E27FC236}">
                <a16:creationId xmlns:a16="http://schemas.microsoft.com/office/drawing/2014/main" id="{AA0D7E2C-D36C-A840-ADA0-662D9BE85228}"/>
              </a:ext>
            </a:extLst>
          </p:cNvPr>
          <p:cNvSpPr>
            <a:spLocks noGrp="1"/>
          </p:cNvSpPr>
          <p:nvPr>
            <p:ph idx="1"/>
          </p:nvPr>
        </p:nvSpPr>
        <p:spPr>
          <a:xfrm>
            <a:off x="457200" y="1600200"/>
            <a:ext cx="8229600" cy="1837481"/>
          </a:xfrm>
        </p:spPr>
        <p:txBody>
          <a:bodyPr/>
          <a:lstStyle/>
          <a:p>
            <a:r>
              <a:rPr lang="en-US" dirty="0"/>
              <a:t>Click the Visited button for any of your places</a:t>
            </a:r>
          </a:p>
          <a:p>
            <a:pPr lvl="1"/>
            <a:endParaRPr lang="en-US" dirty="0"/>
          </a:p>
        </p:txBody>
      </p:sp>
      <p:pic>
        <p:nvPicPr>
          <p:cNvPr id="6" name="Picture 5">
            <a:extLst>
              <a:ext uri="{FF2B5EF4-FFF2-40B4-BE49-F238E27FC236}">
                <a16:creationId xmlns:a16="http://schemas.microsoft.com/office/drawing/2014/main" id="{C214FD0D-3250-F347-A86F-F04D13EB4DD1}"/>
              </a:ext>
            </a:extLst>
          </p:cNvPr>
          <p:cNvPicPr>
            <a:picLocks noChangeAspect="1"/>
          </p:cNvPicPr>
          <p:nvPr/>
        </p:nvPicPr>
        <p:blipFill>
          <a:blip r:embed="rId2"/>
          <a:stretch>
            <a:fillRect/>
          </a:stretch>
        </p:blipFill>
        <p:spPr>
          <a:xfrm>
            <a:off x="2863663" y="2400051"/>
            <a:ext cx="5979396" cy="4093869"/>
          </a:xfrm>
          <a:prstGeom prst="rect">
            <a:avLst/>
          </a:prstGeom>
          <a:ln>
            <a:solidFill>
              <a:schemeClr val="bg1">
                <a:lumMod val="65000"/>
              </a:schemeClr>
            </a:solidFill>
          </a:ln>
        </p:spPr>
      </p:pic>
      <p:cxnSp>
        <p:nvCxnSpPr>
          <p:cNvPr id="7" name="Straight Arrow Connector 6">
            <a:extLst>
              <a:ext uri="{FF2B5EF4-FFF2-40B4-BE49-F238E27FC236}">
                <a16:creationId xmlns:a16="http://schemas.microsoft.com/office/drawing/2014/main" id="{3612D286-F0A2-784D-A3EA-502D980F0EDB}"/>
              </a:ext>
            </a:extLst>
          </p:cNvPr>
          <p:cNvCxnSpPr>
            <a:cxnSpLocks/>
          </p:cNvCxnSpPr>
          <p:nvPr/>
        </p:nvCxnSpPr>
        <p:spPr>
          <a:xfrm>
            <a:off x="1597306" y="5200591"/>
            <a:ext cx="1266357" cy="811154"/>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3366087E-ED0B-054D-94E7-8D5B395BB3C7}"/>
              </a:ext>
            </a:extLst>
          </p:cNvPr>
          <p:cNvSpPr/>
          <p:nvPr/>
        </p:nvSpPr>
        <p:spPr>
          <a:xfrm>
            <a:off x="300941" y="3180548"/>
            <a:ext cx="1956122" cy="1938992"/>
          </a:xfrm>
          <a:prstGeom prst="rect">
            <a:avLst/>
          </a:prstGeom>
        </p:spPr>
        <p:txBody>
          <a:bodyPr wrap="square">
            <a:spAutoFit/>
          </a:bodyPr>
          <a:lstStyle/>
          <a:p>
            <a:r>
              <a:rPr lang="en-US" sz="2400" dirty="0"/>
              <a:t>Look for this entry in the list of network requests  </a:t>
            </a:r>
          </a:p>
        </p:txBody>
      </p:sp>
    </p:spTree>
    <p:extLst>
      <p:ext uri="{BB962C8B-B14F-4D97-AF65-F5344CB8AC3E}">
        <p14:creationId xmlns:p14="http://schemas.microsoft.com/office/powerpoint/2010/main" val="33050039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DE09-1A61-5345-90DA-9BC7606AF4D4}"/>
              </a:ext>
            </a:extLst>
          </p:cNvPr>
          <p:cNvSpPr>
            <a:spLocks noGrp="1"/>
          </p:cNvSpPr>
          <p:nvPr>
            <p:ph type="title"/>
          </p:nvPr>
        </p:nvSpPr>
        <p:spPr/>
        <p:txBody>
          <a:bodyPr/>
          <a:lstStyle/>
          <a:p>
            <a:r>
              <a:rPr lang="en-US" dirty="0"/>
              <a:t>Right-click on </a:t>
            </a:r>
            <a:r>
              <a:rPr lang="en-US" dirty="0" err="1"/>
              <a:t>was_visited</a:t>
            </a:r>
            <a:endParaRPr lang="en-US" dirty="0"/>
          </a:p>
        </p:txBody>
      </p:sp>
      <p:sp>
        <p:nvSpPr>
          <p:cNvPr id="3" name="Content Placeholder 2">
            <a:extLst>
              <a:ext uri="{FF2B5EF4-FFF2-40B4-BE49-F238E27FC236}">
                <a16:creationId xmlns:a16="http://schemas.microsoft.com/office/drawing/2014/main" id="{5A517B9E-2470-DE4D-B471-35C33BDD01DA}"/>
              </a:ext>
            </a:extLst>
          </p:cNvPr>
          <p:cNvSpPr>
            <a:spLocks noGrp="1"/>
          </p:cNvSpPr>
          <p:nvPr>
            <p:ph idx="1"/>
          </p:nvPr>
        </p:nvSpPr>
        <p:spPr/>
        <p:txBody>
          <a:bodyPr/>
          <a:lstStyle/>
          <a:p>
            <a:r>
              <a:rPr lang="en-US" dirty="0"/>
              <a:t>Right-click on </a:t>
            </a:r>
            <a:r>
              <a:rPr lang="en-US" dirty="0" err="1"/>
              <a:t>was_visited</a:t>
            </a:r>
            <a:endParaRPr lang="en-US" dirty="0"/>
          </a:p>
          <a:p>
            <a:r>
              <a:rPr lang="en-US" dirty="0"/>
              <a:t>Select Copy &gt; Copy as fetch</a:t>
            </a:r>
          </a:p>
        </p:txBody>
      </p:sp>
      <p:pic>
        <p:nvPicPr>
          <p:cNvPr id="4" name="Picture 3">
            <a:extLst>
              <a:ext uri="{FF2B5EF4-FFF2-40B4-BE49-F238E27FC236}">
                <a16:creationId xmlns:a16="http://schemas.microsoft.com/office/drawing/2014/main" id="{3BF1D22D-F5B4-384D-A93C-316563679190}"/>
              </a:ext>
            </a:extLst>
          </p:cNvPr>
          <p:cNvPicPr>
            <a:picLocks noChangeAspect="1"/>
          </p:cNvPicPr>
          <p:nvPr/>
        </p:nvPicPr>
        <p:blipFill>
          <a:blip r:embed="rId2"/>
          <a:stretch>
            <a:fillRect/>
          </a:stretch>
        </p:blipFill>
        <p:spPr>
          <a:xfrm>
            <a:off x="476250" y="3025011"/>
            <a:ext cx="8191500" cy="3632200"/>
          </a:xfrm>
          <a:prstGeom prst="rect">
            <a:avLst/>
          </a:prstGeom>
          <a:ln>
            <a:solidFill>
              <a:schemeClr val="bg1">
                <a:lumMod val="65000"/>
              </a:schemeClr>
            </a:solidFill>
          </a:ln>
        </p:spPr>
      </p:pic>
    </p:spTree>
    <p:extLst>
      <p:ext uri="{BB962C8B-B14F-4D97-AF65-F5344CB8AC3E}">
        <p14:creationId xmlns:p14="http://schemas.microsoft.com/office/powerpoint/2010/main" val="2780891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1D24-4B58-094F-A38B-29C8426CFC98}"/>
              </a:ext>
            </a:extLst>
          </p:cNvPr>
          <p:cNvSpPr>
            <a:spLocks noGrp="1"/>
          </p:cNvSpPr>
          <p:nvPr>
            <p:ph type="title"/>
          </p:nvPr>
        </p:nvSpPr>
        <p:spPr/>
        <p:txBody>
          <a:bodyPr/>
          <a:lstStyle/>
          <a:p>
            <a:r>
              <a:rPr lang="en-US" dirty="0"/>
              <a:t>Select console, paste fetch</a:t>
            </a:r>
          </a:p>
        </p:txBody>
      </p:sp>
      <p:sp>
        <p:nvSpPr>
          <p:cNvPr id="3" name="Content Placeholder 2">
            <a:extLst>
              <a:ext uri="{FF2B5EF4-FFF2-40B4-BE49-F238E27FC236}">
                <a16:creationId xmlns:a16="http://schemas.microsoft.com/office/drawing/2014/main" id="{62BE8E4E-8275-B845-992B-439062EB85C7}"/>
              </a:ext>
            </a:extLst>
          </p:cNvPr>
          <p:cNvSpPr>
            <a:spLocks noGrp="1"/>
          </p:cNvSpPr>
          <p:nvPr>
            <p:ph idx="1"/>
          </p:nvPr>
        </p:nvSpPr>
        <p:spPr>
          <a:xfrm>
            <a:off x="457200" y="1307678"/>
            <a:ext cx="8229600" cy="4525963"/>
          </a:xfrm>
        </p:spPr>
        <p:txBody>
          <a:bodyPr/>
          <a:lstStyle/>
          <a:p>
            <a:r>
              <a:rPr lang="en-US" dirty="0"/>
              <a:t>In dev tools, select the Console tab</a:t>
            </a:r>
          </a:p>
          <a:p>
            <a:r>
              <a:rPr lang="en-US" dirty="0"/>
              <a:t>Paste</a:t>
            </a:r>
          </a:p>
          <a:p>
            <a:r>
              <a:rPr lang="en-US" dirty="0"/>
              <a:t>Look for the </a:t>
            </a:r>
            <a:r>
              <a:rPr lang="en-US" dirty="0" err="1"/>
              <a:t>pk</a:t>
            </a:r>
            <a:r>
              <a:rPr lang="en-US" dirty="0"/>
              <a:t>=xx in the request – yours will probably be a different number</a:t>
            </a:r>
          </a:p>
          <a:p>
            <a:endParaRPr lang="en-US" dirty="0"/>
          </a:p>
        </p:txBody>
      </p:sp>
      <p:pic>
        <p:nvPicPr>
          <p:cNvPr id="4" name="Picture 3">
            <a:extLst>
              <a:ext uri="{FF2B5EF4-FFF2-40B4-BE49-F238E27FC236}">
                <a16:creationId xmlns:a16="http://schemas.microsoft.com/office/drawing/2014/main" id="{416FCB25-097F-054F-801D-6289CF7F95AA}"/>
              </a:ext>
            </a:extLst>
          </p:cNvPr>
          <p:cNvPicPr>
            <a:picLocks noChangeAspect="1"/>
          </p:cNvPicPr>
          <p:nvPr/>
        </p:nvPicPr>
        <p:blipFill>
          <a:blip r:embed="rId2"/>
          <a:stretch>
            <a:fillRect/>
          </a:stretch>
        </p:blipFill>
        <p:spPr>
          <a:xfrm>
            <a:off x="139700" y="3498488"/>
            <a:ext cx="8547100" cy="3238500"/>
          </a:xfrm>
          <a:prstGeom prst="rect">
            <a:avLst/>
          </a:prstGeom>
          <a:ln>
            <a:solidFill>
              <a:schemeClr val="bg1">
                <a:lumMod val="65000"/>
              </a:schemeClr>
            </a:solidFill>
          </a:ln>
        </p:spPr>
      </p:pic>
      <p:cxnSp>
        <p:nvCxnSpPr>
          <p:cNvPr id="6" name="Straight Arrow Connector 5">
            <a:extLst>
              <a:ext uri="{FF2B5EF4-FFF2-40B4-BE49-F238E27FC236}">
                <a16:creationId xmlns:a16="http://schemas.microsoft.com/office/drawing/2014/main" id="{A1FB300A-9F27-9F40-AE54-AAFBE592C5AA}"/>
              </a:ext>
            </a:extLst>
          </p:cNvPr>
          <p:cNvCxnSpPr/>
          <p:nvPr/>
        </p:nvCxnSpPr>
        <p:spPr>
          <a:xfrm flipH="1" flipV="1">
            <a:off x="2835797" y="5833641"/>
            <a:ext cx="532436" cy="706055"/>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5172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526F-9342-2D4D-9410-2F8B0D573B2D}"/>
              </a:ext>
            </a:extLst>
          </p:cNvPr>
          <p:cNvSpPr>
            <a:spLocks noGrp="1"/>
          </p:cNvSpPr>
          <p:nvPr>
            <p:ph type="title"/>
          </p:nvPr>
        </p:nvSpPr>
        <p:spPr>
          <a:xfrm>
            <a:off x="457200" y="0"/>
            <a:ext cx="8229600" cy="1143000"/>
          </a:xfrm>
        </p:spPr>
        <p:txBody>
          <a:bodyPr>
            <a:normAutofit fontScale="90000"/>
          </a:bodyPr>
          <a:lstStyle/>
          <a:p>
            <a:r>
              <a:rPr lang="en-US" dirty="0"/>
              <a:t>Edit the PK to a value that doesn't exist</a:t>
            </a:r>
          </a:p>
        </p:txBody>
      </p:sp>
      <p:sp>
        <p:nvSpPr>
          <p:cNvPr id="3" name="Content Placeholder 2">
            <a:extLst>
              <a:ext uri="{FF2B5EF4-FFF2-40B4-BE49-F238E27FC236}">
                <a16:creationId xmlns:a16="http://schemas.microsoft.com/office/drawing/2014/main" id="{C0296FB0-3AAA-CF4F-9739-3EB1CC3773A2}"/>
              </a:ext>
            </a:extLst>
          </p:cNvPr>
          <p:cNvSpPr>
            <a:spLocks noGrp="1"/>
          </p:cNvSpPr>
          <p:nvPr>
            <p:ph idx="1"/>
          </p:nvPr>
        </p:nvSpPr>
        <p:spPr>
          <a:xfrm>
            <a:off x="457200" y="1077118"/>
            <a:ext cx="8229600" cy="4525963"/>
          </a:xfrm>
        </p:spPr>
        <p:txBody>
          <a:bodyPr/>
          <a:lstStyle/>
          <a:p>
            <a:r>
              <a:rPr lang="en-US" dirty="0"/>
              <a:t>Edit the text you pasted, change the PK to another number</a:t>
            </a:r>
          </a:p>
          <a:p>
            <a:r>
              <a:rPr lang="en-US" dirty="0"/>
              <a:t>Press enter </a:t>
            </a:r>
          </a:p>
          <a:p>
            <a:r>
              <a:rPr lang="en-US" dirty="0"/>
              <a:t>Should see a 404 response – this is correct</a:t>
            </a:r>
          </a:p>
        </p:txBody>
      </p:sp>
      <p:pic>
        <p:nvPicPr>
          <p:cNvPr id="4" name="Picture 3">
            <a:extLst>
              <a:ext uri="{FF2B5EF4-FFF2-40B4-BE49-F238E27FC236}">
                <a16:creationId xmlns:a16="http://schemas.microsoft.com/office/drawing/2014/main" id="{9E3EFDA5-7E17-CD44-B55B-C66666AC466C}"/>
              </a:ext>
            </a:extLst>
          </p:cNvPr>
          <p:cNvPicPr>
            <a:picLocks noChangeAspect="1"/>
          </p:cNvPicPr>
          <p:nvPr/>
        </p:nvPicPr>
        <p:blipFill>
          <a:blip r:embed="rId2"/>
          <a:stretch>
            <a:fillRect/>
          </a:stretch>
        </p:blipFill>
        <p:spPr>
          <a:xfrm>
            <a:off x="298450" y="3340100"/>
            <a:ext cx="8547100" cy="3517900"/>
          </a:xfrm>
          <a:prstGeom prst="rect">
            <a:avLst/>
          </a:prstGeom>
          <a:ln>
            <a:solidFill>
              <a:schemeClr val="bg1">
                <a:lumMod val="65000"/>
              </a:schemeClr>
            </a:solidFill>
          </a:ln>
        </p:spPr>
      </p:pic>
      <p:cxnSp>
        <p:nvCxnSpPr>
          <p:cNvPr id="5" name="Straight Arrow Connector 4">
            <a:extLst>
              <a:ext uri="{FF2B5EF4-FFF2-40B4-BE49-F238E27FC236}">
                <a16:creationId xmlns:a16="http://schemas.microsoft.com/office/drawing/2014/main" id="{C54C8141-AE3D-F741-8A93-8CB8B2FDD70E}"/>
              </a:ext>
            </a:extLst>
          </p:cNvPr>
          <p:cNvCxnSpPr>
            <a:cxnSpLocks/>
          </p:cNvCxnSpPr>
          <p:nvPr/>
        </p:nvCxnSpPr>
        <p:spPr>
          <a:xfrm flipV="1">
            <a:off x="3090440" y="5706321"/>
            <a:ext cx="0" cy="973878"/>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09248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1CAA3-77EE-864E-ADF1-4B52C055FC1A}"/>
              </a:ext>
            </a:extLst>
          </p:cNvPr>
          <p:cNvSpPr>
            <a:spLocks noGrp="1"/>
          </p:cNvSpPr>
          <p:nvPr>
            <p:ph type="title"/>
          </p:nvPr>
        </p:nvSpPr>
        <p:spPr/>
        <p:txBody>
          <a:bodyPr>
            <a:normAutofit fontScale="90000"/>
          </a:bodyPr>
          <a:lstStyle/>
          <a:p>
            <a:r>
              <a:rPr lang="en-US" dirty="0"/>
              <a:t>What requirements does your project have?</a:t>
            </a:r>
          </a:p>
        </p:txBody>
      </p:sp>
      <p:sp>
        <p:nvSpPr>
          <p:cNvPr id="3" name="Content Placeholder 2">
            <a:extLst>
              <a:ext uri="{FF2B5EF4-FFF2-40B4-BE49-F238E27FC236}">
                <a16:creationId xmlns:a16="http://schemas.microsoft.com/office/drawing/2014/main" id="{7F17A8F0-0A01-7B44-902C-9435B42A3364}"/>
              </a:ext>
            </a:extLst>
          </p:cNvPr>
          <p:cNvSpPr>
            <a:spLocks noGrp="1"/>
          </p:cNvSpPr>
          <p:nvPr>
            <p:ph idx="1"/>
          </p:nvPr>
        </p:nvSpPr>
        <p:spPr>
          <a:xfrm>
            <a:off x="457200" y="2145890"/>
            <a:ext cx="5017625" cy="4525963"/>
          </a:xfrm>
        </p:spPr>
        <p:txBody>
          <a:bodyPr>
            <a:normAutofit lnSpcReduction="10000"/>
          </a:bodyPr>
          <a:lstStyle/>
          <a:p>
            <a:r>
              <a:rPr lang="en-US" dirty="0"/>
              <a:t>Run pip freeze</a:t>
            </a:r>
          </a:p>
          <a:p>
            <a:r>
              <a:rPr lang="en-US" dirty="0"/>
              <a:t>Should see </a:t>
            </a:r>
            <a:r>
              <a:rPr lang="en-US" dirty="0" err="1"/>
              <a:t>django</a:t>
            </a:r>
            <a:r>
              <a:rPr lang="en-US" dirty="0"/>
              <a:t>, plus some other things that </a:t>
            </a:r>
            <a:r>
              <a:rPr lang="en-US" dirty="0" err="1"/>
              <a:t>django</a:t>
            </a:r>
            <a:r>
              <a:rPr lang="en-US" dirty="0"/>
              <a:t> depends on </a:t>
            </a:r>
          </a:p>
          <a:p>
            <a:r>
              <a:rPr lang="en-US" dirty="0"/>
              <a:t>Create a </a:t>
            </a:r>
            <a:r>
              <a:rPr lang="en-US" dirty="0" err="1"/>
              <a:t>requirements.txt</a:t>
            </a:r>
            <a:r>
              <a:rPr lang="en-US" dirty="0"/>
              <a:t> file in the root directory of your project</a:t>
            </a:r>
          </a:p>
          <a:p>
            <a:pPr lvl="1"/>
            <a:r>
              <a:rPr lang="en-US" dirty="0"/>
              <a:t>Your versions might be different to mine</a:t>
            </a:r>
          </a:p>
        </p:txBody>
      </p:sp>
      <p:pic>
        <p:nvPicPr>
          <p:cNvPr id="4" name="Picture 3">
            <a:extLst>
              <a:ext uri="{FF2B5EF4-FFF2-40B4-BE49-F238E27FC236}">
                <a16:creationId xmlns:a16="http://schemas.microsoft.com/office/drawing/2014/main" id="{C05FAFC8-6F2E-5045-90CD-7D2FD0DBB909}"/>
              </a:ext>
            </a:extLst>
          </p:cNvPr>
          <p:cNvPicPr>
            <a:picLocks noChangeAspect="1"/>
          </p:cNvPicPr>
          <p:nvPr/>
        </p:nvPicPr>
        <p:blipFill>
          <a:blip r:embed="rId2"/>
          <a:stretch>
            <a:fillRect/>
          </a:stretch>
        </p:blipFill>
        <p:spPr>
          <a:xfrm>
            <a:off x="5707927" y="2385269"/>
            <a:ext cx="3098800" cy="2527300"/>
          </a:xfrm>
          <a:prstGeom prst="rect">
            <a:avLst/>
          </a:prstGeom>
        </p:spPr>
      </p:pic>
      <p:pic>
        <p:nvPicPr>
          <p:cNvPr id="5" name="Picture 4">
            <a:extLst>
              <a:ext uri="{FF2B5EF4-FFF2-40B4-BE49-F238E27FC236}">
                <a16:creationId xmlns:a16="http://schemas.microsoft.com/office/drawing/2014/main" id="{6EC42CE7-B50E-F449-8505-B795687DDD87}"/>
              </a:ext>
            </a:extLst>
          </p:cNvPr>
          <p:cNvPicPr>
            <a:picLocks noChangeAspect="1"/>
          </p:cNvPicPr>
          <p:nvPr/>
        </p:nvPicPr>
        <p:blipFill>
          <a:blip r:embed="rId3"/>
          <a:stretch>
            <a:fillRect/>
          </a:stretch>
        </p:blipFill>
        <p:spPr>
          <a:xfrm>
            <a:off x="4387127" y="6392453"/>
            <a:ext cx="4419600" cy="279400"/>
          </a:xfrm>
          <a:prstGeom prst="rect">
            <a:avLst/>
          </a:prstGeom>
        </p:spPr>
      </p:pic>
    </p:spTree>
    <p:extLst>
      <p:ext uri="{BB962C8B-B14F-4D97-AF65-F5344CB8AC3E}">
        <p14:creationId xmlns:p14="http://schemas.microsoft.com/office/powerpoint/2010/main" val="6216702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endParaRPr lang="en-US" dirty="0"/>
          </a:p>
        </p:txBody>
      </p:sp>
      <p:sp>
        <p:nvSpPr>
          <p:cNvPr id="3" name="Content Placeholder 2"/>
          <p:cNvSpPr>
            <a:spLocks noGrp="1"/>
          </p:cNvSpPr>
          <p:nvPr>
            <p:ph idx="1"/>
          </p:nvPr>
        </p:nvSpPr>
        <p:spPr>
          <a:xfrm>
            <a:off x="457200" y="1417638"/>
            <a:ext cx="8229600" cy="4525963"/>
          </a:xfrm>
        </p:spPr>
        <p:txBody>
          <a:bodyPr>
            <a:normAutofit/>
          </a:bodyPr>
          <a:lstStyle/>
          <a:p>
            <a:r>
              <a:rPr lang="en-US" dirty="0"/>
              <a:t>Ignore *.</a:t>
            </a:r>
            <a:r>
              <a:rPr lang="en-US" dirty="0" err="1"/>
              <a:t>pyc</a:t>
            </a:r>
            <a:r>
              <a:rPr lang="en-US" dirty="0"/>
              <a:t>, __</a:t>
            </a:r>
            <a:r>
              <a:rPr lang="en-US" dirty="0" err="1"/>
              <a:t>pycache</a:t>
            </a:r>
            <a:r>
              <a:rPr lang="en-US" dirty="0"/>
              <a:t>__, virtual </a:t>
            </a:r>
            <a:r>
              <a:rPr lang="en-US" dirty="0" err="1"/>
              <a:t>env</a:t>
            </a:r>
            <a:r>
              <a:rPr lang="en-US" dirty="0"/>
              <a:t> and your database </a:t>
            </a:r>
          </a:p>
          <a:p>
            <a:r>
              <a:rPr lang="en-US" dirty="0"/>
              <a:t>Anyone who you distribute this to will be able to rebuild the database from your models and migrations with </a:t>
            </a:r>
            <a:r>
              <a:rPr lang="en-US" b="1" dirty="0"/>
              <a:t>python </a:t>
            </a:r>
            <a:r>
              <a:rPr lang="en-US" b="1" dirty="0" err="1"/>
              <a:t>manage.py</a:t>
            </a:r>
            <a:r>
              <a:rPr lang="en-US" b="1" dirty="0"/>
              <a:t> migrate</a:t>
            </a:r>
          </a:p>
          <a:p>
            <a:endParaRPr lang="en-US" dirty="0"/>
          </a:p>
        </p:txBody>
      </p:sp>
      <p:pic>
        <p:nvPicPr>
          <p:cNvPr id="4" name="Picture 3">
            <a:extLst>
              <a:ext uri="{FF2B5EF4-FFF2-40B4-BE49-F238E27FC236}">
                <a16:creationId xmlns:a16="http://schemas.microsoft.com/office/drawing/2014/main" id="{F75BEEDD-F77F-F340-BA33-EB1D98C71327}"/>
              </a:ext>
            </a:extLst>
          </p:cNvPr>
          <p:cNvPicPr>
            <a:picLocks noChangeAspect="1"/>
          </p:cNvPicPr>
          <p:nvPr/>
        </p:nvPicPr>
        <p:blipFill>
          <a:blip r:embed="rId2"/>
          <a:stretch>
            <a:fillRect/>
          </a:stretch>
        </p:blipFill>
        <p:spPr>
          <a:xfrm>
            <a:off x="5232042" y="4677714"/>
            <a:ext cx="3125316" cy="1927225"/>
          </a:xfrm>
          <a:prstGeom prst="rect">
            <a:avLst/>
          </a:prstGeom>
        </p:spPr>
      </p:pic>
      <p:sp>
        <p:nvSpPr>
          <p:cNvPr id="5" name="TextBox 4">
            <a:extLst>
              <a:ext uri="{FF2B5EF4-FFF2-40B4-BE49-F238E27FC236}">
                <a16:creationId xmlns:a16="http://schemas.microsoft.com/office/drawing/2014/main" id="{78E01327-9EF4-A74A-80B9-CAB96D0195F2}"/>
              </a:ext>
            </a:extLst>
          </p:cNvPr>
          <p:cNvSpPr txBox="1"/>
          <p:nvPr/>
        </p:nvSpPr>
        <p:spPr>
          <a:xfrm>
            <a:off x="3120702" y="5397107"/>
            <a:ext cx="1781898" cy="584775"/>
          </a:xfrm>
          <a:prstGeom prst="rect">
            <a:avLst/>
          </a:prstGeom>
          <a:noFill/>
        </p:spPr>
        <p:txBody>
          <a:bodyPr wrap="none" rtlCol="0">
            <a:spAutoFit/>
          </a:bodyPr>
          <a:lstStyle/>
          <a:p>
            <a:r>
              <a:rPr lang="en-US" sz="3200" dirty="0"/>
              <a:t>.</a:t>
            </a:r>
            <a:r>
              <a:rPr lang="en-US" sz="3200" dirty="0" err="1"/>
              <a:t>gitignore</a:t>
            </a:r>
            <a:endParaRPr lang="en-US" sz="3200" dirty="0"/>
          </a:p>
        </p:txBody>
      </p:sp>
    </p:spTree>
    <p:extLst>
      <p:ext uri="{BB962C8B-B14F-4D97-AF65-F5344CB8AC3E}">
        <p14:creationId xmlns:p14="http://schemas.microsoft.com/office/powerpoint/2010/main" val="42223510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2A3FF-A7A7-BA47-84E4-ED427835C0D2}"/>
              </a:ext>
            </a:extLst>
          </p:cNvPr>
          <p:cNvSpPr>
            <a:spLocks noGrp="1"/>
          </p:cNvSpPr>
          <p:nvPr>
            <p:ph type="title"/>
          </p:nvPr>
        </p:nvSpPr>
        <p:spPr/>
        <p:txBody>
          <a:bodyPr/>
          <a:lstStyle/>
          <a:p>
            <a:r>
              <a:rPr lang="en-US" dirty="0"/>
              <a:t>Create a git repository</a:t>
            </a:r>
          </a:p>
        </p:txBody>
      </p:sp>
      <p:sp>
        <p:nvSpPr>
          <p:cNvPr id="3" name="Content Placeholder 2">
            <a:extLst>
              <a:ext uri="{FF2B5EF4-FFF2-40B4-BE49-F238E27FC236}">
                <a16:creationId xmlns:a16="http://schemas.microsoft.com/office/drawing/2014/main" id="{9778D934-4C45-C54B-8BBB-79A01BB845DF}"/>
              </a:ext>
            </a:extLst>
          </p:cNvPr>
          <p:cNvSpPr>
            <a:spLocks noGrp="1"/>
          </p:cNvSpPr>
          <p:nvPr>
            <p:ph idx="1"/>
          </p:nvPr>
        </p:nvSpPr>
        <p:spPr/>
        <p:txBody>
          <a:bodyPr/>
          <a:lstStyle/>
          <a:p>
            <a:r>
              <a:rPr lang="en-US" dirty="0"/>
              <a:t>And create a GitHub repository, push your code to GitHub</a:t>
            </a:r>
          </a:p>
        </p:txBody>
      </p:sp>
    </p:spTree>
    <p:extLst>
      <p:ext uri="{BB962C8B-B14F-4D97-AF65-F5344CB8AC3E}">
        <p14:creationId xmlns:p14="http://schemas.microsoft.com/office/powerpoint/2010/main" val="533150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extending</a:t>
            </a:r>
          </a:p>
        </p:txBody>
      </p:sp>
      <p:sp>
        <p:nvSpPr>
          <p:cNvPr id="3" name="Content Placeholder 2"/>
          <p:cNvSpPr>
            <a:spLocks noGrp="1"/>
          </p:cNvSpPr>
          <p:nvPr>
            <p:ph idx="1"/>
          </p:nvPr>
        </p:nvSpPr>
        <p:spPr/>
        <p:txBody>
          <a:bodyPr>
            <a:normAutofit lnSpcReduction="10000"/>
          </a:bodyPr>
          <a:lstStyle/>
          <a:p>
            <a:r>
              <a:rPr lang="en-US" dirty="0"/>
              <a:t>Many sites have a common theme</a:t>
            </a:r>
          </a:p>
          <a:p>
            <a:r>
              <a:rPr lang="en-US" dirty="0"/>
              <a:t>The same header/footer on many or all pages</a:t>
            </a:r>
          </a:p>
          <a:p>
            <a:r>
              <a:rPr lang="en-US" dirty="0"/>
              <a:t>Or include the same scripts or </a:t>
            </a:r>
            <a:r>
              <a:rPr lang="en-US" dirty="0" err="1"/>
              <a:t>stylesheets</a:t>
            </a:r>
            <a:endParaRPr lang="en-US" dirty="0"/>
          </a:p>
          <a:p>
            <a:endParaRPr lang="en-US" dirty="0"/>
          </a:p>
          <a:p>
            <a:r>
              <a:rPr lang="en-US" dirty="0"/>
              <a:t>Create a new file in the </a:t>
            </a:r>
          </a:p>
          <a:p>
            <a:pPr marL="0" indent="0">
              <a:buNone/>
            </a:pPr>
            <a:r>
              <a:rPr lang="en-US" dirty="0" err="1"/>
              <a:t>wishlist</a:t>
            </a:r>
            <a:r>
              <a:rPr lang="en-US" dirty="0"/>
              <a:t>/</a:t>
            </a:r>
            <a:r>
              <a:rPr lang="en-US" dirty="0" err="1"/>
              <a:t>travel_wishlist</a:t>
            </a:r>
            <a:r>
              <a:rPr lang="en-US" dirty="0"/>
              <a:t>/</a:t>
            </a:r>
          </a:p>
          <a:p>
            <a:pPr marL="0" indent="0">
              <a:buNone/>
            </a:pPr>
            <a:r>
              <a:rPr lang="en-US" dirty="0"/>
              <a:t>templates/</a:t>
            </a:r>
            <a:r>
              <a:rPr lang="en-US" dirty="0" err="1"/>
              <a:t>travel_wishlist</a:t>
            </a:r>
            <a:r>
              <a:rPr lang="en-US" dirty="0"/>
              <a:t> </a:t>
            </a:r>
          </a:p>
          <a:p>
            <a:pPr marL="0" indent="0">
              <a:buNone/>
            </a:pPr>
            <a:r>
              <a:rPr lang="en-US" dirty="0"/>
              <a:t>directory called </a:t>
            </a:r>
            <a:r>
              <a:rPr lang="en-US" b="1" dirty="0" err="1"/>
              <a:t>base.html</a:t>
            </a:r>
            <a:endParaRPr lang="en-US" b="1" dirty="0"/>
          </a:p>
        </p:txBody>
      </p:sp>
      <p:pic>
        <p:nvPicPr>
          <p:cNvPr id="4" name="Picture 3"/>
          <p:cNvPicPr>
            <a:picLocks noChangeAspect="1"/>
          </p:cNvPicPr>
          <p:nvPr/>
        </p:nvPicPr>
        <p:blipFill>
          <a:blip r:embed="rId2"/>
          <a:stretch>
            <a:fillRect/>
          </a:stretch>
        </p:blipFill>
        <p:spPr>
          <a:xfrm>
            <a:off x="5994400" y="3243263"/>
            <a:ext cx="2692400" cy="2882900"/>
          </a:xfrm>
          <a:prstGeom prst="rect">
            <a:avLst/>
          </a:prstGeom>
        </p:spPr>
      </p:pic>
      <p:cxnSp>
        <p:nvCxnSpPr>
          <p:cNvPr id="5" name="Straight Arrow Connector 4"/>
          <p:cNvCxnSpPr/>
          <p:nvPr/>
        </p:nvCxnSpPr>
        <p:spPr>
          <a:xfrm flipV="1">
            <a:off x="5140990" y="5630215"/>
            <a:ext cx="1866669" cy="495948"/>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9151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625" y="120168"/>
            <a:ext cx="8229600" cy="1143000"/>
          </a:xfrm>
        </p:spPr>
        <p:txBody>
          <a:bodyPr/>
          <a:lstStyle/>
          <a:p>
            <a:r>
              <a:rPr lang="en-US" dirty="0" err="1"/>
              <a:t>base.html</a:t>
            </a:r>
            <a:endParaRPr lang="en-US" dirty="0"/>
          </a:p>
        </p:txBody>
      </p:sp>
      <p:pic>
        <p:nvPicPr>
          <p:cNvPr id="7" name="Picture 6">
            <a:extLst>
              <a:ext uri="{FF2B5EF4-FFF2-40B4-BE49-F238E27FC236}">
                <a16:creationId xmlns:a16="http://schemas.microsoft.com/office/drawing/2014/main" id="{65BAA35C-B31E-6848-B500-7B016378A44A}"/>
              </a:ext>
            </a:extLst>
          </p:cNvPr>
          <p:cNvPicPr>
            <a:picLocks noChangeAspect="1"/>
          </p:cNvPicPr>
          <p:nvPr/>
        </p:nvPicPr>
        <p:blipFill>
          <a:blip r:embed="rId2"/>
          <a:stretch>
            <a:fillRect/>
          </a:stretch>
        </p:blipFill>
        <p:spPr>
          <a:xfrm>
            <a:off x="248855" y="1173463"/>
            <a:ext cx="7054770" cy="5651909"/>
          </a:xfrm>
          <a:prstGeom prst="rect">
            <a:avLst/>
          </a:prstGeom>
        </p:spPr>
      </p:pic>
      <p:sp>
        <p:nvSpPr>
          <p:cNvPr id="3" name="Content Placeholder 2"/>
          <p:cNvSpPr>
            <a:spLocks noGrp="1"/>
          </p:cNvSpPr>
          <p:nvPr>
            <p:ph idx="1"/>
          </p:nvPr>
        </p:nvSpPr>
        <p:spPr>
          <a:xfrm>
            <a:off x="4923220" y="1263168"/>
            <a:ext cx="3971925" cy="3212235"/>
          </a:xfrm>
          <a:solidFill>
            <a:schemeClr val="bg1"/>
          </a:solidFill>
          <a:ln>
            <a:solidFill>
              <a:srgbClr val="002060"/>
            </a:solidFill>
          </a:ln>
        </p:spPr>
        <p:txBody>
          <a:bodyPr>
            <a:normAutofit fontScale="85000" lnSpcReduction="20000"/>
          </a:bodyPr>
          <a:lstStyle/>
          <a:p>
            <a:r>
              <a:rPr lang="en-US" sz="2400" dirty="0"/>
              <a:t>Well-formed HTML markup with head and body elements for all pages</a:t>
            </a:r>
          </a:p>
          <a:p>
            <a:r>
              <a:rPr lang="en-US" sz="2400" dirty="0"/>
              <a:t>Header, Title for every page</a:t>
            </a:r>
          </a:p>
          <a:p>
            <a:r>
              <a:rPr lang="en-US" sz="2400" dirty="0"/>
              <a:t>Navigation links – same as the links on the pages we already created</a:t>
            </a:r>
          </a:p>
          <a:p>
            <a:endParaRPr lang="en-US" sz="2400" dirty="0"/>
          </a:p>
          <a:p>
            <a:r>
              <a:rPr lang="en-US" sz="2400" dirty="0"/>
              <a:t>The {% block content %} and</a:t>
            </a:r>
          </a:p>
          <a:p>
            <a:pPr marL="0" indent="0">
              <a:buNone/>
            </a:pPr>
            <a:r>
              <a:rPr lang="en-US" sz="2400" dirty="0"/>
              <a:t> {% </a:t>
            </a:r>
            <a:r>
              <a:rPr lang="en-US" sz="2400" dirty="0" err="1"/>
              <a:t>endblock</a:t>
            </a:r>
            <a:r>
              <a:rPr lang="en-US" sz="2400" dirty="0"/>
              <a:t> %}  tags will be replaced by the HTML on our pages</a:t>
            </a:r>
          </a:p>
          <a:p>
            <a:endParaRPr lang="en-US" sz="2400" dirty="0"/>
          </a:p>
        </p:txBody>
      </p:sp>
    </p:spTree>
    <p:extLst>
      <p:ext uri="{BB962C8B-B14F-4D97-AF65-F5344CB8AC3E}">
        <p14:creationId xmlns:p14="http://schemas.microsoft.com/office/powerpoint/2010/main" val="2872742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607" y="115606"/>
            <a:ext cx="8767804" cy="6367650"/>
          </a:xfrm>
        </p:spPr>
        <p:txBody>
          <a:bodyPr>
            <a:normAutofit fontScale="47500" lnSpcReduction="20000"/>
          </a:bodyPr>
          <a:lstStyle/>
          <a:p>
            <a:pPr marL="0" indent="0">
              <a:buNone/>
            </a:pPr>
            <a:r>
              <a:rPr lang="en-US" dirty="0"/>
              <a:t>As an example, consider an online store that provides real-time pricing and availability information. Most likely, the site will provide a form with which you can choose a product. When you submit your query, the site performs a lookup and returns the results embedded within an HTML page. The site may implement this functionality in numerous ways. I'll show you one scenario that doesn't use an application server and another that does. Seeing how these scenarios differ will help you to see the application server's function.</a:t>
            </a:r>
          </a:p>
          <a:p>
            <a:pPr marL="0" indent="0">
              <a:buNone/>
            </a:pPr>
            <a:endParaRPr lang="en-US" dirty="0"/>
          </a:p>
          <a:p>
            <a:pPr marL="0" indent="0">
              <a:buNone/>
            </a:pPr>
            <a:r>
              <a:rPr lang="en-US" b="1" dirty="0"/>
              <a:t>Scenario 1: Web server without an application server</a:t>
            </a:r>
          </a:p>
          <a:p>
            <a:pPr marL="0" indent="0">
              <a:buNone/>
            </a:pPr>
            <a:r>
              <a:rPr lang="en-US" dirty="0"/>
              <a:t>In the first scenario, a Web server alone provides the online store's functionality. The Web server takes your request, then passes it to a server-side program able to handle the request. The server-side program looks up the pricing information from a database or a flat file. Once retrieved, the server-side program uses the information to formulate the HTML response, then the Web server sends it back to your Web browser. To summarize, a Web server simply processes HTTP requests by responding with HTML pages.</a:t>
            </a:r>
          </a:p>
          <a:p>
            <a:pPr marL="0" indent="0">
              <a:buNone/>
            </a:pPr>
            <a:endParaRPr lang="en-US" dirty="0"/>
          </a:p>
          <a:p>
            <a:pPr marL="0" indent="0">
              <a:buNone/>
            </a:pPr>
            <a:r>
              <a:rPr lang="en-US" b="1" dirty="0"/>
              <a:t>Scenario 2: Web server with an application server</a:t>
            </a:r>
          </a:p>
          <a:p>
            <a:pPr marL="0" indent="0">
              <a:buNone/>
            </a:pPr>
            <a:r>
              <a:rPr lang="en-US" dirty="0"/>
              <a:t>Scenario 2 resembles Scenario 1 in that the Web server still delegates the response generation to a script. However, you can now put the business logic for the pricing lookup onto an application server. With that change, instead of the script knowing how to look up the data and formulate a response, the script can simply call the application server's lookup service. The script can then use the service's result when the script generates its HTML response.</a:t>
            </a:r>
          </a:p>
          <a:p>
            <a:pPr marL="0" indent="0">
              <a:buNone/>
            </a:pPr>
            <a:endParaRPr lang="en-US" dirty="0"/>
          </a:p>
          <a:p>
            <a:pPr marL="0" indent="0">
              <a:buNone/>
            </a:pPr>
            <a:r>
              <a:rPr lang="en-US" dirty="0"/>
              <a:t>In this scenario, the application server serves the business logic for looking up a product's pricing information. That functionality doesn't say anything about display or how the client must use the information. Instead, the client and application server send data back and forth. When a client calls the application server's lookup service, the service simply looks up the information and returns it to the client.</a:t>
            </a:r>
          </a:p>
          <a:p>
            <a:pPr marL="0" indent="0">
              <a:buNone/>
            </a:pPr>
            <a:endParaRPr lang="en-US" dirty="0"/>
          </a:p>
          <a:p>
            <a:pPr marL="0" indent="0">
              <a:buNone/>
            </a:pPr>
            <a:r>
              <a:rPr lang="en-US" dirty="0"/>
              <a:t>By separating the pricing logic from the HTML response-generating code, the pricing logic becomes far more reusable between applications. A second client, such as a cash register, could also call the same service as a clerk checks out a customer. In contrast, in Scenario 1 the pricing lookup service is not reusable because the information is embedded within the HTML page. To summarize, in Scenario 2's model, the Web server handles HTTP requests by replying with an HTML page while the application server serves application logic by processing pricing and availability requests.</a:t>
            </a:r>
          </a:p>
          <a:p>
            <a:pPr marL="0" indent="0">
              <a:buNone/>
            </a:pPr>
            <a:endParaRPr lang="en-US" dirty="0"/>
          </a:p>
          <a:p>
            <a:pPr marL="0" indent="0">
              <a:buNone/>
            </a:pPr>
            <a:endParaRPr lang="en-US" dirty="0"/>
          </a:p>
        </p:txBody>
      </p:sp>
      <p:sp>
        <p:nvSpPr>
          <p:cNvPr id="2" name="Title 1"/>
          <p:cNvSpPr>
            <a:spLocks noGrp="1"/>
          </p:cNvSpPr>
          <p:nvPr>
            <p:ph type="title"/>
          </p:nvPr>
        </p:nvSpPr>
        <p:spPr>
          <a:xfrm>
            <a:off x="239606" y="6483256"/>
            <a:ext cx="8767805" cy="374743"/>
          </a:xfrm>
        </p:spPr>
        <p:txBody>
          <a:bodyPr>
            <a:noAutofit/>
          </a:bodyPr>
          <a:lstStyle/>
          <a:p>
            <a:r>
              <a:rPr lang="en-US" sz="1400" b="1" u="sng" dirty="0">
                <a:solidFill>
                  <a:srgbClr val="0000FF"/>
                </a:solidFill>
              </a:rPr>
              <a:t>http://</a:t>
            </a:r>
            <a:r>
              <a:rPr lang="en-US" sz="1400" b="1" u="sng" dirty="0" err="1">
                <a:solidFill>
                  <a:srgbClr val="0000FF"/>
                </a:solidFill>
              </a:rPr>
              <a:t>www.javaworld.com</a:t>
            </a:r>
            <a:r>
              <a:rPr lang="en-US" sz="1400" b="1" u="sng" dirty="0">
                <a:solidFill>
                  <a:srgbClr val="0000FF"/>
                </a:solidFill>
              </a:rPr>
              <a:t>/article/2077354/learn-java/app-server-web-server-what-s-the-</a:t>
            </a:r>
            <a:r>
              <a:rPr lang="en-US" sz="1400" b="1" u="sng" dirty="0" err="1">
                <a:solidFill>
                  <a:srgbClr val="0000FF"/>
                </a:solidFill>
              </a:rPr>
              <a:t>difference.html</a:t>
            </a:r>
            <a:endParaRPr lang="en-US" sz="1400" b="1" u="sng" dirty="0">
              <a:solidFill>
                <a:srgbClr val="0000FF"/>
              </a:solidFill>
            </a:endParaRPr>
          </a:p>
        </p:txBody>
      </p:sp>
    </p:spTree>
    <p:extLst>
      <p:ext uri="{BB962C8B-B14F-4D97-AF65-F5344CB8AC3E}">
        <p14:creationId xmlns:p14="http://schemas.microsoft.com/office/powerpoint/2010/main" val="14830287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A064F0-ABA1-CC40-A20E-4D4F4D3971FF}"/>
              </a:ext>
            </a:extLst>
          </p:cNvPr>
          <p:cNvPicPr>
            <a:picLocks noChangeAspect="1"/>
          </p:cNvPicPr>
          <p:nvPr/>
        </p:nvPicPr>
        <p:blipFill>
          <a:blip r:embed="rId2"/>
          <a:stretch>
            <a:fillRect/>
          </a:stretch>
        </p:blipFill>
        <p:spPr>
          <a:xfrm>
            <a:off x="165709" y="0"/>
            <a:ext cx="6104106" cy="6858000"/>
          </a:xfrm>
          <a:prstGeom prst="rect">
            <a:avLst/>
          </a:prstGeom>
        </p:spPr>
      </p:pic>
      <p:sp>
        <p:nvSpPr>
          <p:cNvPr id="2" name="Title 1"/>
          <p:cNvSpPr>
            <a:spLocks noGrp="1"/>
          </p:cNvSpPr>
          <p:nvPr>
            <p:ph type="title"/>
          </p:nvPr>
        </p:nvSpPr>
        <p:spPr>
          <a:xfrm>
            <a:off x="6236255" y="280334"/>
            <a:ext cx="2933788" cy="1143000"/>
          </a:xfrm>
        </p:spPr>
        <p:txBody>
          <a:bodyPr>
            <a:normAutofit fontScale="90000"/>
          </a:bodyPr>
          <a:lstStyle/>
          <a:p>
            <a:r>
              <a:rPr lang="en-US" dirty="0" err="1"/>
              <a:t>wishlist.html</a:t>
            </a:r>
            <a:endParaRPr lang="en-US" dirty="0"/>
          </a:p>
        </p:txBody>
      </p:sp>
      <p:sp>
        <p:nvSpPr>
          <p:cNvPr id="3" name="Content Placeholder 2"/>
          <p:cNvSpPr>
            <a:spLocks noGrp="1"/>
          </p:cNvSpPr>
          <p:nvPr>
            <p:ph idx="1"/>
          </p:nvPr>
        </p:nvSpPr>
        <p:spPr>
          <a:xfrm>
            <a:off x="6412769" y="1692276"/>
            <a:ext cx="2580760" cy="4525963"/>
          </a:xfrm>
        </p:spPr>
        <p:txBody>
          <a:bodyPr>
            <a:normAutofit lnSpcReduction="10000"/>
          </a:bodyPr>
          <a:lstStyle/>
          <a:p>
            <a:r>
              <a:rPr lang="en-US" dirty="0"/>
              <a:t>Add extends, block, and </a:t>
            </a:r>
            <a:r>
              <a:rPr lang="en-US" dirty="0" err="1"/>
              <a:t>endblock</a:t>
            </a:r>
            <a:r>
              <a:rPr lang="en-US" dirty="0"/>
              <a:t> tags</a:t>
            </a:r>
          </a:p>
          <a:p>
            <a:endParaRPr lang="en-US" dirty="0"/>
          </a:p>
          <a:p>
            <a:r>
              <a:rPr lang="en-US" dirty="0"/>
              <a:t>Remove link to visited places</a:t>
            </a:r>
          </a:p>
        </p:txBody>
      </p:sp>
      <p:cxnSp>
        <p:nvCxnSpPr>
          <p:cNvPr id="5" name="Straight Arrow Connector 4"/>
          <p:cNvCxnSpPr>
            <a:cxnSpLocks/>
          </p:cNvCxnSpPr>
          <p:nvPr/>
        </p:nvCxnSpPr>
        <p:spPr>
          <a:xfrm flipH="1">
            <a:off x="1632030" y="6315075"/>
            <a:ext cx="2768521" cy="363517"/>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flipV="1">
            <a:off x="3956920" y="197764"/>
            <a:ext cx="1315848" cy="153747"/>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079577" y="401955"/>
            <a:ext cx="1759567" cy="183594"/>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96388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73E2D9-E9F6-8442-BA96-5201361D5619}"/>
              </a:ext>
            </a:extLst>
          </p:cNvPr>
          <p:cNvPicPr>
            <a:picLocks noChangeAspect="1"/>
          </p:cNvPicPr>
          <p:nvPr/>
        </p:nvPicPr>
        <p:blipFill>
          <a:blip r:embed="rId2"/>
          <a:stretch>
            <a:fillRect/>
          </a:stretch>
        </p:blipFill>
        <p:spPr>
          <a:xfrm>
            <a:off x="269355" y="990080"/>
            <a:ext cx="5330651" cy="4890101"/>
          </a:xfrm>
          <a:prstGeom prst="rect">
            <a:avLst/>
          </a:prstGeom>
        </p:spPr>
      </p:pic>
      <p:sp>
        <p:nvSpPr>
          <p:cNvPr id="2" name="Title 1"/>
          <p:cNvSpPr>
            <a:spLocks noGrp="1"/>
          </p:cNvSpPr>
          <p:nvPr>
            <p:ph type="title"/>
          </p:nvPr>
        </p:nvSpPr>
        <p:spPr>
          <a:xfrm>
            <a:off x="5139173" y="274638"/>
            <a:ext cx="4004827" cy="1143000"/>
          </a:xfrm>
        </p:spPr>
        <p:txBody>
          <a:bodyPr>
            <a:normAutofit fontScale="90000"/>
          </a:bodyPr>
          <a:lstStyle/>
          <a:p>
            <a:r>
              <a:rPr lang="en-US" dirty="0"/>
              <a:t>Do the same for </a:t>
            </a:r>
            <a:r>
              <a:rPr lang="en-US" dirty="0" err="1"/>
              <a:t>visited.html</a:t>
            </a:r>
            <a:endParaRPr lang="en-US" dirty="0"/>
          </a:p>
        </p:txBody>
      </p:sp>
      <p:sp>
        <p:nvSpPr>
          <p:cNvPr id="3" name="Content Placeholder 2"/>
          <p:cNvSpPr>
            <a:spLocks noGrp="1"/>
          </p:cNvSpPr>
          <p:nvPr>
            <p:ph idx="1"/>
          </p:nvPr>
        </p:nvSpPr>
        <p:spPr>
          <a:xfrm>
            <a:off x="5600006" y="1997987"/>
            <a:ext cx="3086793" cy="4525963"/>
          </a:xfrm>
        </p:spPr>
        <p:txBody>
          <a:bodyPr>
            <a:normAutofit fontScale="85000" lnSpcReduction="20000"/>
          </a:bodyPr>
          <a:lstStyle/>
          <a:p>
            <a:pPr marL="0" indent="0">
              <a:buNone/>
            </a:pPr>
            <a:r>
              <a:rPr lang="en-US" sz="2800" dirty="0"/>
              <a:t>This template also extends </a:t>
            </a:r>
            <a:r>
              <a:rPr lang="en-US" sz="2800" dirty="0" err="1"/>
              <a:t>base.html</a:t>
            </a:r>
            <a:endParaRPr lang="en-US" sz="2800" dirty="0"/>
          </a:p>
          <a:p>
            <a:pPr marL="0" indent="0">
              <a:buNone/>
            </a:pPr>
            <a:endParaRPr lang="en-US" sz="2800" dirty="0"/>
          </a:p>
          <a:p>
            <a:pPr marL="0" indent="0">
              <a:buNone/>
            </a:pPr>
            <a:r>
              <a:rPr lang="en-US" sz="2800" dirty="0"/>
              <a:t>Remove the link at the end</a:t>
            </a:r>
          </a:p>
          <a:p>
            <a:pPr marL="0" indent="0">
              <a:buNone/>
            </a:pPr>
            <a:endParaRPr lang="en-US" sz="2800" dirty="0"/>
          </a:p>
          <a:p>
            <a:pPr marL="0" indent="0">
              <a:buNone/>
            </a:pPr>
            <a:r>
              <a:rPr lang="en-US" sz="2800" dirty="0"/>
              <a:t>Use </a:t>
            </a:r>
          </a:p>
          <a:p>
            <a:pPr marL="0" indent="0">
              <a:buNone/>
            </a:pPr>
            <a:r>
              <a:rPr lang="en-US" sz="2800" dirty="0"/>
              <a:t>{% block content %} </a:t>
            </a:r>
          </a:p>
          <a:p>
            <a:pPr marL="0" indent="0">
              <a:buNone/>
            </a:pPr>
            <a:r>
              <a:rPr lang="en-US" sz="2800" dirty="0"/>
              <a:t>{% </a:t>
            </a:r>
            <a:r>
              <a:rPr lang="en-US" sz="2800" dirty="0" err="1"/>
              <a:t>endblock</a:t>
            </a:r>
            <a:r>
              <a:rPr lang="en-US" sz="2800" dirty="0"/>
              <a:t> %} </a:t>
            </a:r>
          </a:p>
          <a:p>
            <a:pPr marL="0" indent="0">
              <a:buNone/>
            </a:pPr>
            <a:r>
              <a:rPr lang="en-US" sz="2800" dirty="0"/>
              <a:t>to indicate what content replaces the same tags in </a:t>
            </a:r>
            <a:r>
              <a:rPr lang="en-US" sz="2800" dirty="0" err="1"/>
              <a:t>base.html</a:t>
            </a:r>
            <a:endParaRPr lang="en-US" sz="2800" dirty="0"/>
          </a:p>
        </p:txBody>
      </p:sp>
      <p:cxnSp>
        <p:nvCxnSpPr>
          <p:cNvPr id="6" name="Straight Arrow Connector 5"/>
          <p:cNvCxnSpPr/>
          <p:nvPr/>
        </p:nvCxnSpPr>
        <p:spPr>
          <a:xfrm flipH="1" flipV="1">
            <a:off x="4848462" y="1238368"/>
            <a:ext cx="581422" cy="207946"/>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480033" y="1521811"/>
            <a:ext cx="612023" cy="143942"/>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1749427" y="5880181"/>
            <a:ext cx="2073237" cy="643769"/>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14233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Reload site</a:t>
            </a:r>
          </a:p>
        </p:txBody>
      </p:sp>
      <p:sp>
        <p:nvSpPr>
          <p:cNvPr id="3" name="Content Placeholder 2"/>
          <p:cNvSpPr>
            <a:spLocks noGrp="1"/>
          </p:cNvSpPr>
          <p:nvPr>
            <p:ph idx="1"/>
          </p:nvPr>
        </p:nvSpPr>
        <p:spPr>
          <a:ln>
            <a:noFill/>
          </a:ln>
        </p:spPr>
        <p:txBody>
          <a:bodyPr/>
          <a:lstStyle/>
          <a:p>
            <a:r>
              <a:rPr lang="en-US" dirty="0"/>
              <a:t>Notice same header, and footer text on each page</a:t>
            </a:r>
          </a:p>
        </p:txBody>
      </p:sp>
      <p:pic>
        <p:nvPicPr>
          <p:cNvPr id="4" name="Picture 3">
            <a:extLst>
              <a:ext uri="{FF2B5EF4-FFF2-40B4-BE49-F238E27FC236}">
                <a16:creationId xmlns:a16="http://schemas.microsoft.com/office/drawing/2014/main" id="{99A6264B-5B6F-4548-BEEE-210B0D752C87}"/>
              </a:ext>
            </a:extLst>
          </p:cNvPr>
          <p:cNvPicPr>
            <a:picLocks noChangeAspect="1"/>
          </p:cNvPicPr>
          <p:nvPr/>
        </p:nvPicPr>
        <p:blipFill>
          <a:blip r:embed="rId2"/>
          <a:stretch>
            <a:fillRect/>
          </a:stretch>
        </p:blipFill>
        <p:spPr>
          <a:xfrm>
            <a:off x="361708" y="2240907"/>
            <a:ext cx="5145096" cy="3199194"/>
          </a:xfrm>
          <a:prstGeom prst="rect">
            <a:avLst/>
          </a:prstGeom>
          <a:ln>
            <a:solidFill>
              <a:srgbClr val="7030A0"/>
            </a:solidFill>
          </a:ln>
        </p:spPr>
      </p:pic>
      <p:pic>
        <p:nvPicPr>
          <p:cNvPr id="5" name="Picture 4">
            <a:extLst>
              <a:ext uri="{FF2B5EF4-FFF2-40B4-BE49-F238E27FC236}">
                <a16:creationId xmlns:a16="http://schemas.microsoft.com/office/drawing/2014/main" id="{4E4C76C8-0AAA-9649-B110-E8D47D42D050}"/>
              </a:ext>
            </a:extLst>
          </p:cNvPr>
          <p:cNvPicPr>
            <a:picLocks noChangeAspect="1"/>
          </p:cNvPicPr>
          <p:nvPr/>
        </p:nvPicPr>
        <p:blipFill>
          <a:blip r:embed="rId3"/>
          <a:stretch>
            <a:fillRect/>
          </a:stretch>
        </p:blipFill>
        <p:spPr>
          <a:xfrm>
            <a:off x="4140522" y="3522079"/>
            <a:ext cx="4775200" cy="3124200"/>
          </a:xfrm>
          <a:prstGeom prst="rect">
            <a:avLst/>
          </a:prstGeom>
          <a:ln>
            <a:solidFill>
              <a:srgbClr val="7030A0"/>
            </a:solidFill>
          </a:ln>
        </p:spPr>
      </p:pic>
    </p:spTree>
    <p:extLst>
      <p:ext uri="{BB962C8B-B14F-4D97-AF65-F5344CB8AC3E}">
        <p14:creationId xmlns:p14="http://schemas.microsoft.com/office/powerpoint/2010/main" val="31088773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Stylesheets</a:t>
            </a:r>
            <a:r>
              <a:rPr lang="en-US" dirty="0"/>
              <a:t>: CSS</a:t>
            </a:r>
          </a:p>
        </p:txBody>
      </p:sp>
      <p:sp>
        <p:nvSpPr>
          <p:cNvPr id="3" name="Content Placeholder 2"/>
          <p:cNvSpPr>
            <a:spLocks noGrp="1"/>
          </p:cNvSpPr>
          <p:nvPr>
            <p:ph idx="1"/>
          </p:nvPr>
        </p:nvSpPr>
        <p:spPr/>
        <p:txBody>
          <a:bodyPr>
            <a:normAutofit lnSpcReduction="10000"/>
          </a:bodyPr>
          <a:lstStyle/>
          <a:p>
            <a:r>
              <a:rPr lang="en-US" dirty="0"/>
              <a:t>Without CSS (cascading style sheets), the web would still look like 1995</a:t>
            </a:r>
          </a:p>
          <a:p>
            <a:r>
              <a:rPr lang="en-US" dirty="0"/>
              <a:t>CSS describes how to select particular elements on a page, and what styles to add to those elements</a:t>
            </a:r>
          </a:p>
          <a:p>
            <a:pPr lvl="1"/>
            <a:r>
              <a:rPr lang="en-US" dirty="0"/>
              <a:t>A style could be a color, font, padding, size</a:t>
            </a:r>
            <a:r>
              <a:rPr lang="is-IS" dirty="0"/>
              <a:t>…</a:t>
            </a:r>
            <a:endParaRPr lang="en-US" dirty="0"/>
          </a:p>
          <a:p>
            <a:r>
              <a:rPr lang="en-US" dirty="0"/>
              <a:t>CSS files are typically included in the header of a HTML document, then the browser will apply styles to HTML elements </a:t>
            </a:r>
          </a:p>
        </p:txBody>
      </p:sp>
    </p:spTree>
    <p:extLst>
      <p:ext uri="{BB962C8B-B14F-4D97-AF65-F5344CB8AC3E}">
        <p14:creationId xmlns:p14="http://schemas.microsoft.com/office/powerpoint/2010/main" val="2276808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71E53-0251-1C4A-BDF2-06F04ED7F547}"/>
              </a:ext>
            </a:extLst>
          </p:cNvPr>
          <p:cNvPicPr>
            <a:picLocks noChangeAspect="1"/>
          </p:cNvPicPr>
          <p:nvPr/>
        </p:nvPicPr>
        <p:blipFill>
          <a:blip r:embed="rId2"/>
          <a:stretch>
            <a:fillRect/>
          </a:stretch>
        </p:blipFill>
        <p:spPr>
          <a:xfrm>
            <a:off x="1157467" y="2748699"/>
            <a:ext cx="6817489" cy="4109301"/>
          </a:xfrm>
          <a:prstGeom prst="rect">
            <a:avLst/>
          </a:prstGeom>
        </p:spPr>
      </p:pic>
      <p:sp>
        <p:nvSpPr>
          <p:cNvPr id="2" name="Title 1">
            <a:extLst>
              <a:ext uri="{FF2B5EF4-FFF2-40B4-BE49-F238E27FC236}">
                <a16:creationId xmlns:a16="http://schemas.microsoft.com/office/drawing/2014/main" id="{44274188-9D59-3242-BC1E-0D9E3A4E38FD}"/>
              </a:ext>
            </a:extLst>
          </p:cNvPr>
          <p:cNvSpPr>
            <a:spLocks noGrp="1"/>
          </p:cNvSpPr>
          <p:nvPr>
            <p:ph type="title"/>
          </p:nvPr>
        </p:nvSpPr>
        <p:spPr>
          <a:xfrm>
            <a:off x="457200" y="34543"/>
            <a:ext cx="8229600" cy="1143000"/>
          </a:xfrm>
        </p:spPr>
        <p:txBody>
          <a:bodyPr/>
          <a:lstStyle/>
          <a:p>
            <a:r>
              <a:rPr lang="en-US" dirty="0"/>
              <a:t>Many pre-built CSS themes</a:t>
            </a:r>
          </a:p>
        </p:txBody>
      </p:sp>
      <p:sp>
        <p:nvSpPr>
          <p:cNvPr id="3" name="Content Placeholder 2">
            <a:extLst>
              <a:ext uri="{FF2B5EF4-FFF2-40B4-BE49-F238E27FC236}">
                <a16:creationId xmlns:a16="http://schemas.microsoft.com/office/drawing/2014/main" id="{F24A65B2-2FA2-064A-B497-B27FBB60A045}"/>
              </a:ext>
            </a:extLst>
          </p:cNvPr>
          <p:cNvSpPr>
            <a:spLocks noGrp="1"/>
          </p:cNvSpPr>
          <p:nvPr>
            <p:ph idx="1"/>
          </p:nvPr>
        </p:nvSpPr>
        <p:spPr>
          <a:xfrm>
            <a:off x="457200" y="1033041"/>
            <a:ext cx="8229600" cy="4525963"/>
          </a:xfrm>
        </p:spPr>
        <p:txBody>
          <a:bodyPr>
            <a:normAutofit/>
          </a:bodyPr>
          <a:lstStyle/>
          <a:p>
            <a:r>
              <a:rPr lang="en-US" sz="2400" dirty="0"/>
              <a:t>Let's use Sakura,  </a:t>
            </a:r>
            <a:r>
              <a:rPr lang="en-US" sz="2400" dirty="0">
                <a:hlinkClick r:id="rId3"/>
              </a:rPr>
              <a:t>https://github.com/oxalorg/sakura</a:t>
            </a:r>
            <a:endParaRPr lang="en-US" sz="2400" dirty="0"/>
          </a:p>
          <a:p>
            <a:r>
              <a:rPr lang="en-US" sz="2400" dirty="0"/>
              <a:t>Edit </a:t>
            </a:r>
            <a:r>
              <a:rPr lang="en-US" sz="2400" dirty="0" err="1"/>
              <a:t>travel_wishlist</a:t>
            </a:r>
            <a:r>
              <a:rPr lang="en-US" sz="2400" dirty="0"/>
              <a:t>/templates/</a:t>
            </a:r>
            <a:r>
              <a:rPr lang="en-US" sz="2400" dirty="0" err="1"/>
              <a:t>travel_wishlist</a:t>
            </a:r>
            <a:r>
              <a:rPr lang="en-US" sz="2400" dirty="0"/>
              <a:t>/</a:t>
            </a:r>
            <a:r>
              <a:rPr lang="en-US" sz="2400" dirty="0" err="1"/>
              <a:t>base.html</a:t>
            </a:r>
            <a:r>
              <a:rPr lang="en-US" sz="2400" dirty="0"/>
              <a:t> and add a link to the Sakura stylesheet</a:t>
            </a:r>
          </a:p>
          <a:p>
            <a:pPr marL="0" indent="0">
              <a:buNone/>
            </a:pPr>
            <a:endParaRPr lang="en-US" sz="1200" b="1" dirty="0">
              <a:latin typeface="Consolas" panose="020B0609020204030204" pitchFamily="49" charset="0"/>
              <a:cs typeface="Consolas" panose="020B0609020204030204" pitchFamily="49" charset="0"/>
            </a:endParaRPr>
          </a:p>
          <a:p>
            <a:pPr marL="0" indent="0">
              <a:buNone/>
            </a:pPr>
            <a:r>
              <a:rPr lang="en-US" sz="1200" b="1" dirty="0">
                <a:solidFill>
                  <a:srgbClr val="7030A0"/>
                </a:solidFill>
                <a:latin typeface="Consolas" panose="020B0609020204030204" pitchFamily="49" charset="0"/>
                <a:cs typeface="Consolas" panose="020B0609020204030204" pitchFamily="49" charset="0"/>
              </a:rPr>
              <a:t>&lt;link </a:t>
            </a:r>
            <a:r>
              <a:rPr lang="en-US" sz="1200" b="1" dirty="0" err="1">
                <a:solidFill>
                  <a:srgbClr val="7030A0"/>
                </a:solidFill>
                <a:latin typeface="Consolas" panose="020B0609020204030204" pitchFamily="49" charset="0"/>
                <a:cs typeface="Consolas" panose="020B0609020204030204" pitchFamily="49" charset="0"/>
              </a:rPr>
              <a:t>rel</a:t>
            </a:r>
            <a:r>
              <a:rPr lang="en-US" sz="1200" b="1" dirty="0">
                <a:solidFill>
                  <a:srgbClr val="7030A0"/>
                </a:solidFill>
                <a:latin typeface="Consolas" panose="020B0609020204030204" pitchFamily="49" charset="0"/>
                <a:cs typeface="Consolas" panose="020B0609020204030204" pitchFamily="49" charset="0"/>
              </a:rPr>
              <a:t>="stylesheet" </a:t>
            </a:r>
            <a:r>
              <a:rPr lang="en-US" sz="1200" b="1" dirty="0" err="1">
                <a:solidFill>
                  <a:srgbClr val="7030A0"/>
                </a:solidFill>
                <a:latin typeface="Consolas" panose="020B0609020204030204" pitchFamily="49" charset="0"/>
                <a:cs typeface="Consolas" panose="020B0609020204030204" pitchFamily="49" charset="0"/>
              </a:rPr>
              <a:t>href</a:t>
            </a:r>
            <a:r>
              <a:rPr lang="en-US" sz="1200" b="1" dirty="0">
                <a:solidFill>
                  <a:srgbClr val="7030A0"/>
                </a:solidFill>
                <a:latin typeface="Consolas" panose="020B0609020204030204" pitchFamily="49" charset="0"/>
                <a:cs typeface="Consolas" panose="020B0609020204030204" pitchFamily="49" charset="0"/>
              </a:rPr>
              <a:t>="https://</a:t>
            </a:r>
            <a:r>
              <a:rPr lang="en-US" sz="1200" b="1" dirty="0" err="1">
                <a:solidFill>
                  <a:srgbClr val="7030A0"/>
                </a:solidFill>
                <a:latin typeface="Consolas" panose="020B0609020204030204" pitchFamily="49" charset="0"/>
                <a:cs typeface="Consolas" panose="020B0609020204030204" pitchFamily="49" charset="0"/>
              </a:rPr>
              <a:t>unpkg.com</a:t>
            </a:r>
            <a:r>
              <a:rPr lang="en-US" sz="1200" b="1" dirty="0">
                <a:solidFill>
                  <a:srgbClr val="7030A0"/>
                </a:solidFill>
                <a:latin typeface="Consolas" panose="020B0609020204030204" pitchFamily="49" charset="0"/>
                <a:cs typeface="Consolas" panose="020B0609020204030204" pitchFamily="49" charset="0"/>
              </a:rPr>
              <a:t>/</a:t>
            </a:r>
            <a:r>
              <a:rPr lang="en-US" sz="1200" b="1" dirty="0" err="1">
                <a:solidFill>
                  <a:srgbClr val="7030A0"/>
                </a:solidFill>
                <a:latin typeface="Consolas" panose="020B0609020204030204" pitchFamily="49" charset="0"/>
                <a:cs typeface="Consolas" panose="020B0609020204030204" pitchFamily="49" charset="0"/>
              </a:rPr>
              <a:t>sakura.css</a:t>
            </a:r>
            <a:r>
              <a:rPr lang="en-US" sz="1200" b="1" dirty="0">
                <a:solidFill>
                  <a:srgbClr val="7030A0"/>
                </a:solidFill>
                <a:latin typeface="Consolas" panose="020B0609020204030204" pitchFamily="49" charset="0"/>
                <a:cs typeface="Consolas" panose="020B0609020204030204" pitchFamily="49" charset="0"/>
              </a:rPr>
              <a:t>/</a:t>
            </a:r>
            <a:r>
              <a:rPr lang="en-US" sz="1200" b="1" dirty="0" err="1">
                <a:solidFill>
                  <a:srgbClr val="7030A0"/>
                </a:solidFill>
                <a:latin typeface="Consolas" panose="020B0609020204030204" pitchFamily="49" charset="0"/>
                <a:cs typeface="Consolas" panose="020B0609020204030204" pitchFamily="49" charset="0"/>
              </a:rPr>
              <a:t>css</a:t>
            </a:r>
            <a:r>
              <a:rPr lang="en-US" sz="1200" b="1" dirty="0">
                <a:solidFill>
                  <a:srgbClr val="7030A0"/>
                </a:solidFill>
                <a:latin typeface="Consolas" panose="020B0609020204030204" pitchFamily="49" charset="0"/>
                <a:cs typeface="Consolas" panose="020B0609020204030204" pitchFamily="49" charset="0"/>
              </a:rPr>
              <a:t>/</a:t>
            </a:r>
            <a:r>
              <a:rPr lang="en-US" sz="1200" b="1" dirty="0" err="1">
                <a:solidFill>
                  <a:srgbClr val="7030A0"/>
                </a:solidFill>
                <a:latin typeface="Consolas" panose="020B0609020204030204" pitchFamily="49" charset="0"/>
                <a:cs typeface="Consolas" panose="020B0609020204030204" pitchFamily="49" charset="0"/>
              </a:rPr>
              <a:t>sakura.css</a:t>
            </a:r>
            <a:r>
              <a:rPr lang="en-US" sz="1200" b="1" dirty="0">
                <a:solidFill>
                  <a:srgbClr val="7030A0"/>
                </a:solidFill>
                <a:latin typeface="Consolas" panose="020B0609020204030204" pitchFamily="49" charset="0"/>
                <a:cs typeface="Consolas" panose="020B0609020204030204" pitchFamily="49" charset="0"/>
              </a:rPr>
              <a:t>" type="text/</a:t>
            </a:r>
            <a:r>
              <a:rPr lang="en-US" sz="1200" b="1" dirty="0" err="1">
                <a:solidFill>
                  <a:srgbClr val="7030A0"/>
                </a:solidFill>
                <a:latin typeface="Consolas" panose="020B0609020204030204" pitchFamily="49" charset="0"/>
                <a:cs typeface="Consolas" panose="020B0609020204030204" pitchFamily="49" charset="0"/>
              </a:rPr>
              <a:t>css</a:t>
            </a:r>
            <a:r>
              <a:rPr lang="en-US" sz="1200" b="1" dirty="0">
                <a:solidFill>
                  <a:srgbClr val="7030A0"/>
                </a:solidFill>
                <a:latin typeface="Consolas" panose="020B0609020204030204" pitchFamily="49" charset="0"/>
                <a:cs typeface="Consolas" panose="020B0609020204030204" pitchFamily="49" charset="0"/>
              </a:rPr>
              <a:t>"&gt;</a:t>
            </a:r>
          </a:p>
        </p:txBody>
      </p:sp>
      <p:cxnSp>
        <p:nvCxnSpPr>
          <p:cNvPr id="6" name="Straight Arrow Connector 5">
            <a:extLst>
              <a:ext uri="{FF2B5EF4-FFF2-40B4-BE49-F238E27FC236}">
                <a16:creationId xmlns:a16="http://schemas.microsoft.com/office/drawing/2014/main" id="{9D6A9730-95FA-9740-B7BB-72E69657A150}"/>
              </a:ext>
            </a:extLst>
          </p:cNvPr>
          <p:cNvCxnSpPr>
            <a:cxnSpLocks/>
          </p:cNvCxnSpPr>
          <p:nvPr/>
        </p:nvCxnSpPr>
        <p:spPr>
          <a:xfrm flipH="1">
            <a:off x="6427568" y="3025373"/>
            <a:ext cx="542924" cy="342900"/>
          </a:xfrm>
          <a:prstGeom prst="straightConnector1">
            <a:avLst/>
          </a:prstGeom>
          <a:ln w="57150">
            <a:solidFill>
              <a:srgbClr val="00FCF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424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0BDB-128A-AE4B-A157-1997A9733BB6}"/>
              </a:ext>
            </a:extLst>
          </p:cNvPr>
          <p:cNvSpPr>
            <a:spLocks noGrp="1"/>
          </p:cNvSpPr>
          <p:nvPr>
            <p:ph type="title"/>
          </p:nvPr>
        </p:nvSpPr>
        <p:spPr/>
        <p:txBody>
          <a:bodyPr/>
          <a:lstStyle/>
          <a:p>
            <a:r>
              <a:rPr lang="en-US" dirty="0"/>
              <a:t>With Sakura stylesheet</a:t>
            </a:r>
          </a:p>
        </p:txBody>
      </p:sp>
      <p:sp>
        <p:nvSpPr>
          <p:cNvPr id="3" name="Content Placeholder 2">
            <a:extLst>
              <a:ext uri="{FF2B5EF4-FFF2-40B4-BE49-F238E27FC236}">
                <a16:creationId xmlns:a16="http://schemas.microsoft.com/office/drawing/2014/main" id="{32F91AFC-C361-3345-80E9-EB3DF9BBA0AD}"/>
              </a:ext>
            </a:extLst>
          </p:cNvPr>
          <p:cNvSpPr>
            <a:spLocks noGrp="1"/>
          </p:cNvSpPr>
          <p:nvPr>
            <p:ph idx="1"/>
          </p:nvPr>
        </p:nvSpPr>
        <p:spPr>
          <a:xfrm>
            <a:off x="457201" y="1600200"/>
            <a:ext cx="4019130" cy="4525963"/>
          </a:xfrm>
        </p:spPr>
        <p:txBody>
          <a:bodyPr/>
          <a:lstStyle/>
          <a:p>
            <a:r>
              <a:rPr lang="en-US" dirty="0"/>
              <a:t>Looks better </a:t>
            </a:r>
          </a:p>
          <a:p>
            <a:r>
              <a:rPr lang="en-US" dirty="0"/>
              <a:t>The buttons and form layout could be better</a:t>
            </a:r>
          </a:p>
          <a:p>
            <a:endParaRPr lang="en-US" dirty="0"/>
          </a:p>
          <a:p>
            <a:r>
              <a:rPr lang="en-US" dirty="0"/>
              <a:t>We'll need our own stylesheet for custom styles</a:t>
            </a:r>
          </a:p>
        </p:txBody>
      </p:sp>
      <p:pic>
        <p:nvPicPr>
          <p:cNvPr id="4" name="Picture 3">
            <a:extLst>
              <a:ext uri="{FF2B5EF4-FFF2-40B4-BE49-F238E27FC236}">
                <a16:creationId xmlns:a16="http://schemas.microsoft.com/office/drawing/2014/main" id="{1FB6624C-B453-AB40-9C3A-E50B6E03273A}"/>
              </a:ext>
            </a:extLst>
          </p:cNvPr>
          <p:cNvPicPr>
            <a:picLocks noChangeAspect="1"/>
          </p:cNvPicPr>
          <p:nvPr/>
        </p:nvPicPr>
        <p:blipFill>
          <a:blip r:embed="rId2"/>
          <a:stretch>
            <a:fillRect/>
          </a:stretch>
        </p:blipFill>
        <p:spPr>
          <a:xfrm>
            <a:off x="4843463" y="1417638"/>
            <a:ext cx="3476204" cy="4595813"/>
          </a:xfrm>
          <a:prstGeom prst="rect">
            <a:avLst/>
          </a:prstGeom>
          <a:ln>
            <a:solidFill>
              <a:schemeClr val="bg1">
                <a:lumMod val="65000"/>
              </a:schemeClr>
            </a:solidFill>
          </a:ln>
        </p:spPr>
      </p:pic>
    </p:spTree>
    <p:extLst>
      <p:ext uri="{BB962C8B-B14F-4D97-AF65-F5344CB8AC3E}">
        <p14:creationId xmlns:p14="http://schemas.microsoft.com/office/powerpoint/2010/main" val="15390116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214393" cy="1143000"/>
          </a:xfrm>
        </p:spPr>
        <p:txBody>
          <a:bodyPr/>
          <a:lstStyle/>
          <a:p>
            <a:r>
              <a:rPr lang="en-US" dirty="0" err="1"/>
              <a:t>style.css</a:t>
            </a:r>
            <a:endParaRPr lang="en-US" dirty="0"/>
          </a:p>
        </p:txBody>
      </p:sp>
      <p:sp>
        <p:nvSpPr>
          <p:cNvPr id="3" name="Content Placeholder 2"/>
          <p:cNvSpPr>
            <a:spLocks noGrp="1"/>
          </p:cNvSpPr>
          <p:nvPr>
            <p:ph idx="1"/>
          </p:nvPr>
        </p:nvSpPr>
        <p:spPr>
          <a:xfrm>
            <a:off x="457200" y="1600200"/>
            <a:ext cx="5081604" cy="4525963"/>
          </a:xfrm>
        </p:spPr>
        <p:txBody>
          <a:bodyPr/>
          <a:lstStyle/>
          <a:p>
            <a:r>
              <a:rPr lang="en-US" dirty="0"/>
              <a:t>In </a:t>
            </a:r>
            <a:r>
              <a:rPr lang="en-US" dirty="0" err="1"/>
              <a:t>travel_wishlist</a:t>
            </a:r>
            <a:r>
              <a:rPr lang="en-US" dirty="0"/>
              <a:t>, create a new directory called static</a:t>
            </a:r>
          </a:p>
          <a:p>
            <a:r>
              <a:rPr lang="en-US" dirty="0"/>
              <a:t>Inside static, create a directory called </a:t>
            </a:r>
            <a:r>
              <a:rPr lang="en-US" dirty="0" err="1"/>
              <a:t>css</a:t>
            </a:r>
            <a:endParaRPr lang="en-US" dirty="0"/>
          </a:p>
          <a:p>
            <a:r>
              <a:rPr lang="en-US" dirty="0"/>
              <a:t>Inside </a:t>
            </a:r>
            <a:r>
              <a:rPr lang="en-US" dirty="0" err="1"/>
              <a:t>css</a:t>
            </a:r>
            <a:r>
              <a:rPr lang="en-US" dirty="0"/>
              <a:t>, create a file called </a:t>
            </a:r>
            <a:r>
              <a:rPr lang="en-US" dirty="0" err="1"/>
              <a:t>style.css</a:t>
            </a:r>
            <a:endParaRPr lang="en-US" dirty="0"/>
          </a:p>
        </p:txBody>
      </p:sp>
      <p:pic>
        <p:nvPicPr>
          <p:cNvPr id="4" name="Picture 3"/>
          <p:cNvPicPr>
            <a:picLocks noChangeAspect="1"/>
          </p:cNvPicPr>
          <p:nvPr/>
        </p:nvPicPr>
        <p:blipFill>
          <a:blip r:embed="rId2"/>
          <a:stretch>
            <a:fillRect/>
          </a:stretch>
        </p:blipFill>
        <p:spPr>
          <a:xfrm>
            <a:off x="5671593" y="25400"/>
            <a:ext cx="2806700" cy="6832600"/>
          </a:xfrm>
          <a:prstGeom prst="rect">
            <a:avLst/>
          </a:prstGeom>
        </p:spPr>
      </p:pic>
      <p:cxnSp>
        <p:nvCxnSpPr>
          <p:cNvPr id="6" name="Straight Arrow Connector 5"/>
          <p:cNvCxnSpPr/>
          <p:nvPr/>
        </p:nvCxnSpPr>
        <p:spPr>
          <a:xfrm flipV="1">
            <a:off x="5324597" y="2769210"/>
            <a:ext cx="1499455" cy="550781"/>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263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31742"/>
            <a:ext cx="8200663" cy="1143000"/>
          </a:xfrm>
        </p:spPr>
        <p:txBody>
          <a:bodyPr>
            <a:normAutofit/>
          </a:bodyPr>
          <a:lstStyle/>
          <a:p>
            <a:r>
              <a:rPr lang="en-US" dirty="0" err="1"/>
              <a:t>travel_wishlist</a:t>
            </a:r>
            <a:r>
              <a:rPr lang="en-US" dirty="0"/>
              <a:t>/static/</a:t>
            </a:r>
            <a:r>
              <a:rPr lang="en-US" dirty="0" err="1"/>
              <a:t>css</a:t>
            </a:r>
            <a:r>
              <a:rPr lang="en-US" dirty="0"/>
              <a:t>/</a:t>
            </a:r>
            <a:r>
              <a:rPr lang="en-US" dirty="0" err="1"/>
              <a:t>style.css</a:t>
            </a:r>
            <a:endParaRPr lang="en-US" dirty="0"/>
          </a:p>
        </p:txBody>
      </p:sp>
      <p:sp>
        <p:nvSpPr>
          <p:cNvPr id="3" name="Content Placeholder 2"/>
          <p:cNvSpPr>
            <a:spLocks noGrp="1"/>
          </p:cNvSpPr>
          <p:nvPr>
            <p:ph idx="1"/>
          </p:nvPr>
        </p:nvSpPr>
        <p:spPr>
          <a:xfrm>
            <a:off x="4057649" y="1600200"/>
            <a:ext cx="4697869" cy="4927922"/>
          </a:xfrm>
        </p:spPr>
        <p:txBody>
          <a:bodyPr>
            <a:normAutofit fontScale="92500" lnSpcReduction="20000"/>
          </a:bodyPr>
          <a:lstStyle/>
          <a:p>
            <a:r>
              <a:rPr lang="en-US" sz="2400" dirty="0"/>
              <a:t>CSS selects elements on a page, and describes the style(s) that should be applies to those elements</a:t>
            </a:r>
          </a:p>
          <a:p>
            <a:endParaRPr lang="en-US" sz="2400" dirty="0"/>
          </a:p>
          <a:p>
            <a:r>
              <a:rPr lang="en-US" sz="2400" b="1" dirty="0" err="1"/>
              <a:t>display:inline</a:t>
            </a:r>
            <a:r>
              <a:rPr lang="en-US" sz="2400" dirty="0"/>
              <a:t> display puts the Visited button on the same line as the place name</a:t>
            </a:r>
          </a:p>
          <a:p>
            <a:endParaRPr lang="en-US" sz="2400" dirty="0"/>
          </a:p>
          <a:p>
            <a:r>
              <a:rPr lang="en-US" sz="2400" b="1" dirty="0" err="1"/>
              <a:t>display:inline-block</a:t>
            </a:r>
            <a:r>
              <a:rPr lang="en-US" sz="2400" b="1" dirty="0"/>
              <a:t> </a:t>
            </a:r>
            <a:r>
              <a:rPr lang="en-US" sz="2400" dirty="0"/>
              <a:t>does the same as inline, but also has ability to set width</a:t>
            </a:r>
          </a:p>
          <a:p>
            <a:endParaRPr lang="en-US" sz="2400" dirty="0"/>
          </a:p>
          <a:p>
            <a:r>
              <a:rPr lang="en-US" sz="2400" dirty="0"/>
              <a:t>Margin and padding are for adding spacing around elements </a:t>
            </a:r>
          </a:p>
          <a:p>
            <a:endParaRPr lang="en-US" sz="2400" dirty="0"/>
          </a:p>
          <a:p>
            <a:r>
              <a:rPr lang="en-US" sz="2400" dirty="0"/>
              <a:t>Next, need to apply these styles</a:t>
            </a:r>
          </a:p>
        </p:txBody>
      </p:sp>
      <p:pic>
        <p:nvPicPr>
          <p:cNvPr id="5" name="Picture 4">
            <a:extLst>
              <a:ext uri="{FF2B5EF4-FFF2-40B4-BE49-F238E27FC236}">
                <a16:creationId xmlns:a16="http://schemas.microsoft.com/office/drawing/2014/main" id="{D66FE654-300B-ED42-A86C-B050B9379711}"/>
              </a:ext>
            </a:extLst>
          </p:cNvPr>
          <p:cNvPicPr>
            <a:picLocks noChangeAspect="1"/>
          </p:cNvPicPr>
          <p:nvPr/>
        </p:nvPicPr>
        <p:blipFill>
          <a:blip r:embed="rId2"/>
          <a:stretch>
            <a:fillRect/>
          </a:stretch>
        </p:blipFill>
        <p:spPr>
          <a:xfrm>
            <a:off x="457198" y="1123146"/>
            <a:ext cx="3235125" cy="5560371"/>
          </a:xfrm>
          <a:prstGeom prst="rect">
            <a:avLst/>
          </a:prstGeom>
        </p:spPr>
      </p:pic>
    </p:spTree>
    <p:extLst>
      <p:ext uri="{BB962C8B-B14F-4D97-AF65-F5344CB8AC3E}">
        <p14:creationId xmlns:p14="http://schemas.microsoft.com/office/powerpoint/2010/main" val="17753021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8A517A-DE15-AE4E-96C4-704CF6A7B916}"/>
              </a:ext>
            </a:extLst>
          </p:cNvPr>
          <p:cNvPicPr>
            <a:picLocks noChangeAspect="1"/>
          </p:cNvPicPr>
          <p:nvPr/>
        </p:nvPicPr>
        <p:blipFill>
          <a:blip r:embed="rId2"/>
          <a:stretch>
            <a:fillRect/>
          </a:stretch>
        </p:blipFill>
        <p:spPr>
          <a:xfrm>
            <a:off x="547654" y="1747748"/>
            <a:ext cx="7870785" cy="5132654"/>
          </a:xfrm>
          <a:prstGeom prst="rect">
            <a:avLst/>
          </a:prstGeom>
        </p:spPr>
      </p:pic>
      <p:sp>
        <p:nvSpPr>
          <p:cNvPr id="2" name="Title 1"/>
          <p:cNvSpPr>
            <a:spLocks noGrp="1"/>
          </p:cNvSpPr>
          <p:nvPr>
            <p:ph type="title"/>
          </p:nvPr>
        </p:nvSpPr>
        <p:spPr>
          <a:xfrm>
            <a:off x="457200" y="61007"/>
            <a:ext cx="8229600" cy="773499"/>
          </a:xfrm>
        </p:spPr>
        <p:txBody>
          <a:bodyPr/>
          <a:lstStyle/>
          <a:p>
            <a:r>
              <a:rPr lang="en-US" dirty="0"/>
              <a:t>Edit </a:t>
            </a:r>
            <a:r>
              <a:rPr lang="en-US" dirty="0" err="1"/>
              <a:t>base.html</a:t>
            </a:r>
            <a:endParaRPr lang="en-US" dirty="0"/>
          </a:p>
        </p:txBody>
      </p:sp>
      <p:sp>
        <p:nvSpPr>
          <p:cNvPr id="3" name="Content Placeholder 2"/>
          <p:cNvSpPr>
            <a:spLocks noGrp="1"/>
          </p:cNvSpPr>
          <p:nvPr>
            <p:ph idx="1"/>
          </p:nvPr>
        </p:nvSpPr>
        <p:spPr>
          <a:xfrm>
            <a:off x="547654" y="834506"/>
            <a:ext cx="8229600" cy="4525963"/>
          </a:xfrm>
        </p:spPr>
        <p:txBody>
          <a:bodyPr>
            <a:normAutofit/>
          </a:bodyPr>
          <a:lstStyle/>
          <a:p>
            <a:r>
              <a:rPr lang="en-US" sz="2800" dirty="0"/>
              <a:t>Adding a link to your own stylesheet to </a:t>
            </a:r>
            <a:r>
              <a:rPr lang="en-US" sz="2800" dirty="0" err="1"/>
              <a:t>base.html</a:t>
            </a:r>
            <a:r>
              <a:rPr lang="en-US" sz="2800" dirty="0"/>
              <a:t>, will apply it to </a:t>
            </a:r>
            <a:r>
              <a:rPr lang="en-US" sz="2800" dirty="0" err="1"/>
              <a:t>visited.html</a:t>
            </a:r>
            <a:r>
              <a:rPr lang="en-US" sz="2800" dirty="0"/>
              <a:t> and </a:t>
            </a:r>
            <a:r>
              <a:rPr lang="en-US" sz="2800" dirty="0" err="1"/>
              <a:t>wishlist.html</a:t>
            </a:r>
            <a:endParaRPr lang="en-US" sz="2800" dirty="0"/>
          </a:p>
        </p:txBody>
      </p:sp>
      <p:cxnSp>
        <p:nvCxnSpPr>
          <p:cNvPr id="8" name="Straight Arrow Connector 7"/>
          <p:cNvCxnSpPr>
            <a:cxnSpLocks/>
          </p:cNvCxnSpPr>
          <p:nvPr/>
        </p:nvCxnSpPr>
        <p:spPr>
          <a:xfrm flipH="1" flipV="1">
            <a:off x="4599913" y="3178296"/>
            <a:ext cx="743052" cy="67847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99804" y="1747748"/>
            <a:ext cx="4340024" cy="646331"/>
          </a:xfrm>
          <a:prstGeom prst="rect">
            <a:avLst/>
          </a:prstGeom>
          <a:solidFill>
            <a:schemeClr val="bg1"/>
          </a:solidFill>
          <a:ln>
            <a:solidFill>
              <a:srgbClr val="7030A0"/>
            </a:solidFill>
          </a:ln>
        </p:spPr>
        <p:txBody>
          <a:bodyPr wrap="square" rtlCol="0">
            <a:spAutoFit/>
          </a:bodyPr>
          <a:lstStyle/>
          <a:p>
            <a:r>
              <a:rPr lang="en-US" dirty="0"/>
              <a:t>Load static files. We put them where Django expects to find them</a:t>
            </a:r>
          </a:p>
        </p:txBody>
      </p:sp>
      <p:cxnSp>
        <p:nvCxnSpPr>
          <p:cNvPr id="7" name="Straight Arrow Connector 6"/>
          <p:cNvCxnSpPr>
            <a:cxnSpLocks/>
            <a:stCxn id="9" idx="1"/>
          </p:cNvCxnSpPr>
          <p:nvPr/>
        </p:nvCxnSpPr>
        <p:spPr>
          <a:xfrm flipH="1" flipV="1">
            <a:off x="2082830" y="1846879"/>
            <a:ext cx="2616974" cy="224035"/>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32525" y="3856766"/>
            <a:ext cx="2296719" cy="369332"/>
          </a:xfrm>
          <a:prstGeom prst="rect">
            <a:avLst/>
          </a:prstGeom>
          <a:solidFill>
            <a:schemeClr val="bg1"/>
          </a:solidFill>
          <a:ln>
            <a:solidFill>
              <a:srgbClr val="7030A0"/>
            </a:solidFill>
          </a:ln>
        </p:spPr>
        <p:txBody>
          <a:bodyPr wrap="none" rtlCol="0">
            <a:spAutoFit/>
          </a:bodyPr>
          <a:lstStyle/>
          <a:p>
            <a:r>
              <a:rPr lang="en-US" dirty="0"/>
              <a:t>Link to your stylesheet</a:t>
            </a:r>
          </a:p>
        </p:txBody>
      </p:sp>
    </p:spTree>
    <p:extLst>
      <p:ext uri="{BB962C8B-B14F-4D97-AF65-F5344CB8AC3E}">
        <p14:creationId xmlns:p14="http://schemas.microsoft.com/office/powerpoint/2010/main" val="3818736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968D-FE08-F14B-AE1E-C09374FA7C2C}"/>
              </a:ext>
            </a:extLst>
          </p:cNvPr>
          <p:cNvSpPr>
            <a:spLocks noGrp="1"/>
          </p:cNvSpPr>
          <p:nvPr>
            <p:ph type="title"/>
          </p:nvPr>
        </p:nvSpPr>
        <p:spPr/>
        <p:txBody>
          <a:bodyPr>
            <a:normAutofit fontScale="90000"/>
          </a:bodyPr>
          <a:lstStyle/>
          <a:p>
            <a:r>
              <a:rPr lang="en-US" dirty="0"/>
              <a:t>Identifying HTML elements  </a:t>
            </a:r>
            <a:r>
              <a:rPr lang="en-US" dirty="0" err="1"/>
              <a:t>wishlist.html</a:t>
            </a:r>
            <a:endParaRPr lang="en-US" dirty="0"/>
          </a:p>
        </p:txBody>
      </p:sp>
      <p:sp>
        <p:nvSpPr>
          <p:cNvPr id="3" name="Content Placeholder 2">
            <a:extLst>
              <a:ext uri="{FF2B5EF4-FFF2-40B4-BE49-F238E27FC236}">
                <a16:creationId xmlns:a16="http://schemas.microsoft.com/office/drawing/2014/main" id="{8E0A017E-EDD2-6C4A-BE6E-8502D7AAB6EE}"/>
              </a:ext>
            </a:extLst>
          </p:cNvPr>
          <p:cNvSpPr>
            <a:spLocks noGrp="1"/>
          </p:cNvSpPr>
          <p:nvPr>
            <p:ph idx="1"/>
          </p:nvPr>
        </p:nvSpPr>
        <p:spPr/>
        <p:txBody>
          <a:bodyPr>
            <a:normAutofit fontScale="92500" lnSpcReduction="10000"/>
          </a:bodyPr>
          <a:lstStyle/>
          <a:p>
            <a:r>
              <a:rPr lang="en-US" dirty="0"/>
              <a:t>Surround the {{ </a:t>
            </a:r>
            <a:r>
              <a:rPr lang="en-US" dirty="0" err="1"/>
              <a:t>place.name</a:t>
            </a:r>
            <a:r>
              <a:rPr lang="en-US" dirty="0"/>
              <a:t> }} with a span tag, with class="place-name"</a:t>
            </a:r>
          </a:p>
          <a:p>
            <a:endParaRPr lang="en-US" dirty="0"/>
          </a:p>
          <a:p>
            <a:r>
              <a:rPr lang="en-US" dirty="0"/>
              <a:t>Give the Visited! form the class "visited-form"</a:t>
            </a:r>
          </a:p>
          <a:p>
            <a:r>
              <a:rPr lang="en-US" dirty="0"/>
              <a:t>Give the &lt;div&gt; the class "</a:t>
            </a:r>
            <a:r>
              <a:rPr lang="en-US" dirty="0" err="1"/>
              <a:t>wishlist</a:t>
            </a:r>
            <a:r>
              <a:rPr lang="en-US" dirty="0"/>
              <a:t>-place"</a:t>
            </a:r>
          </a:p>
          <a:p>
            <a:endParaRPr lang="en-US" dirty="0"/>
          </a:p>
          <a:p>
            <a:r>
              <a:rPr lang="en-US" dirty="0"/>
              <a:t>Classes are used to help CSS identify particular elements on a page</a:t>
            </a:r>
          </a:p>
          <a:p>
            <a:r>
              <a:rPr lang="en-US" dirty="0"/>
              <a:t>HTML template, next slide</a:t>
            </a:r>
          </a:p>
          <a:p>
            <a:endParaRPr lang="en-US" dirty="0"/>
          </a:p>
        </p:txBody>
      </p:sp>
    </p:spTree>
    <p:extLst>
      <p:ext uri="{BB962C8B-B14F-4D97-AF65-F5344CB8AC3E}">
        <p14:creationId xmlns:p14="http://schemas.microsoft.com/office/powerpoint/2010/main" val="2515785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4816</TotalTime>
  <Words>7054</Words>
  <Application>Microsoft Macintosh PowerPoint</Application>
  <PresentationFormat>On-screen Show (4:3)</PresentationFormat>
  <Paragraphs>776</Paragraphs>
  <Slides>125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125</vt:i4>
      </vt:variant>
    </vt:vector>
  </HeadingPairs>
  <TitlesOfParts>
    <vt:vector size="130" baseType="lpstr">
      <vt:lpstr>Arial</vt:lpstr>
      <vt:lpstr>Calibri</vt:lpstr>
      <vt:lpstr>Consolas</vt:lpstr>
      <vt:lpstr>Wingdings</vt:lpstr>
      <vt:lpstr>Office Theme</vt:lpstr>
      <vt:lpstr>Web Application Frameworks</vt:lpstr>
      <vt:lpstr>Web Servers and Clients</vt:lpstr>
      <vt:lpstr>Web Server Software</vt:lpstr>
      <vt:lpstr>For a really basic web server, you would…</vt:lpstr>
      <vt:lpstr>For anything more than a static site, will need some or all of the following…</vt:lpstr>
      <vt:lpstr>Databases, Programming Language</vt:lpstr>
      <vt:lpstr>Components are changeable</vt:lpstr>
      <vt:lpstr>Web servers are really good at serving resources (web pages, images…)</vt:lpstr>
      <vt:lpstr>http://www.javaworld.com/article/2077354/learn-java/app-server-web-server-what-s-the-difference.html</vt:lpstr>
      <vt:lpstr>Web Server vs. Web Application Server</vt:lpstr>
      <vt:lpstr>Web application server</vt:lpstr>
      <vt:lpstr>Web Application Frameworks</vt:lpstr>
      <vt:lpstr>Web Application Frameworks</vt:lpstr>
      <vt:lpstr>Web Application Frameworks</vt:lpstr>
      <vt:lpstr>Web Applications</vt:lpstr>
      <vt:lpstr>Including with Django…</vt:lpstr>
      <vt:lpstr>Communications between client and server</vt:lpstr>
      <vt:lpstr>HTTP</vt:lpstr>
      <vt:lpstr>HTTP Requests/Responses</vt:lpstr>
      <vt:lpstr>HTTP Requests/Responses</vt:lpstr>
      <vt:lpstr>HTTP Requests/Responses</vt:lpstr>
      <vt:lpstr>HTTP Requests/Responses: APIs</vt:lpstr>
      <vt:lpstr>HTTP Requests: URLs and Methods</vt:lpstr>
      <vt:lpstr>HTTP Requests: URLs and Methods</vt:lpstr>
      <vt:lpstr>HTTP Requests: URLs and Methods</vt:lpstr>
      <vt:lpstr>HTTP Requests: URLs and Methods</vt:lpstr>
      <vt:lpstr>HTTP Requests/Responses</vt:lpstr>
      <vt:lpstr>HTTP Requests/Responses</vt:lpstr>
      <vt:lpstr>Important to understand the structure of a HTTP request &amp; response</vt:lpstr>
      <vt:lpstr>Django</vt:lpstr>
      <vt:lpstr>First Django Site: Travel Wish list</vt:lpstr>
      <vt:lpstr>Design</vt:lpstr>
      <vt:lpstr>Create Project</vt:lpstr>
      <vt:lpstr>Create Project</vt:lpstr>
      <vt:lpstr>Run server</vt:lpstr>
      <vt:lpstr>Creating an app</vt:lpstr>
      <vt:lpstr>Add travel_wishlist to settings.py</vt:lpstr>
      <vt:lpstr>First page</vt:lpstr>
      <vt:lpstr>Place Model</vt:lpstr>
      <vt:lpstr>Migrations: Creating database tables for your models</vt:lpstr>
      <vt:lpstr>Primary keys</vt:lpstr>
      <vt:lpstr>Register your models with the admin console</vt:lpstr>
      <vt:lpstr>Accessing the admin console</vt:lpstr>
      <vt:lpstr>Admin console</vt:lpstr>
      <vt:lpstr>Admin console</vt:lpstr>
      <vt:lpstr>Click on the add button next to Places</vt:lpstr>
      <vt:lpstr>Back to code: The list of places page</vt:lpstr>
      <vt:lpstr>Routing: Create a URL</vt:lpstr>
      <vt:lpstr>Create new file wishlist/travel_wishlist/urls.py </vt:lpstr>
      <vt:lpstr>wishlist/travel_wishlist/views.py</vt:lpstr>
      <vt:lpstr>Create the template</vt:lpstr>
      <vt:lpstr>Start your server</vt:lpstr>
      <vt:lpstr>Work on template templates/travel_wishlist/wishlist.html</vt:lpstr>
      <vt:lpstr>Work on view travel_wishlist/views.py</vt:lpstr>
      <vt:lpstr>Work on view travel_wishlist/views.py</vt:lpstr>
      <vt:lpstr>Work on view travel_wishlist/views.py</vt:lpstr>
      <vt:lpstr>A form to add a new place</vt:lpstr>
      <vt:lpstr>Create new file to describe forms</vt:lpstr>
      <vt:lpstr>Edit the view, create and provide a form object</vt:lpstr>
      <vt:lpstr>PowerPoint Presentation</vt:lpstr>
      <vt:lpstr>Make something happen when the button is clicked</vt:lpstr>
      <vt:lpstr>Edit wishlist/travel_wishlist/views.py</vt:lpstr>
      <vt:lpstr>Reload your page</vt:lpstr>
      <vt:lpstr>Verify in the admin console</vt:lpstr>
      <vt:lpstr>More features</vt:lpstr>
      <vt:lpstr>Places that have been visited</vt:lpstr>
      <vt:lpstr>New URL</vt:lpstr>
      <vt:lpstr>New View</vt:lpstr>
      <vt:lpstr>New Template: New file</vt:lpstr>
      <vt:lpstr>PowerPoint Presentation</vt:lpstr>
      <vt:lpstr>Links</vt:lpstr>
      <vt:lpstr>Add a link to the visited list, from the main page by editing /wishlist/travel_wishlist/templates/travel_wishlist/wishlist.html </vt:lpstr>
      <vt:lpstr>And a link from the /visited page to the main page by editing /wishlist/travel_wishlist/templates/travel_wishlist/visited.html </vt:lpstr>
      <vt:lpstr>Checking off a place as visited</vt:lpstr>
      <vt:lpstr>Edit wishlist.html Template</vt:lpstr>
      <vt:lpstr>New URL in urls.py</vt:lpstr>
      <vt:lpstr>Edit views.py</vt:lpstr>
      <vt:lpstr>Test</vt:lpstr>
      <vt:lpstr>What if user manages to make a POST request for a item with a PK not in the database? </vt:lpstr>
      <vt:lpstr>Testing 404 route</vt:lpstr>
      <vt:lpstr>Testing 404 route</vt:lpstr>
      <vt:lpstr>Right-click on was_visited</vt:lpstr>
      <vt:lpstr>Select console, paste fetch</vt:lpstr>
      <vt:lpstr>Edit the PK to a value that doesn't exist</vt:lpstr>
      <vt:lpstr>What requirements does your project have?</vt:lpstr>
      <vt:lpstr>Git</vt:lpstr>
      <vt:lpstr>Create a git repository</vt:lpstr>
      <vt:lpstr>Template extending</vt:lpstr>
      <vt:lpstr>base.html</vt:lpstr>
      <vt:lpstr>wishlist.html</vt:lpstr>
      <vt:lpstr>Do the same for visited.html</vt:lpstr>
      <vt:lpstr>Reload site</vt:lpstr>
      <vt:lpstr>Stylesheets: CSS</vt:lpstr>
      <vt:lpstr>Many pre-built CSS themes</vt:lpstr>
      <vt:lpstr>With Sakura stylesheet</vt:lpstr>
      <vt:lpstr>style.css</vt:lpstr>
      <vt:lpstr>travel_wishlist/static/css/style.css</vt:lpstr>
      <vt:lpstr>Edit base.html</vt:lpstr>
      <vt:lpstr>Identifying HTML elements  wishlist.html</vt:lpstr>
      <vt:lpstr>wishlist.html</vt:lpstr>
      <vt:lpstr>Reload site</vt:lpstr>
      <vt:lpstr>Modify base.html</vt:lpstr>
      <vt:lpstr>Your turn: more CSS upgrades</vt:lpstr>
      <vt:lpstr>static/css/style.css</vt:lpstr>
      <vt:lpstr>Tests!</vt:lpstr>
      <vt:lpstr>Unit tests</vt:lpstr>
      <vt:lpstr>Run test</vt:lpstr>
      <vt:lpstr>Django Tests</vt:lpstr>
      <vt:lpstr>More tests, fixtures</vt:lpstr>
      <vt:lpstr>Another test</vt:lpstr>
      <vt:lpstr>Run tests as before</vt:lpstr>
      <vt:lpstr>Your Turn – tests for /visited</vt:lpstr>
      <vt:lpstr>More Tests</vt:lpstr>
      <vt:lpstr>More tests</vt:lpstr>
      <vt:lpstr>Functional tests</vt:lpstr>
      <vt:lpstr>Selenium</vt:lpstr>
      <vt:lpstr>Selenium install and setup</vt:lpstr>
      <vt:lpstr>functional_tests.py</vt:lpstr>
      <vt:lpstr>Run functional tests</vt:lpstr>
      <vt:lpstr>More functional tests: adding a new place</vt:lpstr>
      <vt:lpstr>wishlist.html</vt:lpstr>
      <vt:lpstr>functional_tests.py</vt:lpstr>
      <vt:lpstr>Functional tests vs integration/unit tests</vt:lpstr>
      <vt:lpstr>All code at</vt:lpstr>
      <vt:lpstr>Next classes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 frameworks</dc:title>
  <dc:creator>mctc</dc:creator>
  <cp:lastModifiedBy>Clara James</cp:lastModifiedBy>
  <cp:revision>293</cp:revision>
  <dcterms:created xsi:type="dcterms:W3CDTF">2017-02-20T22:10:54Z</dcterms:created>
  <dcterms:modified xsi:type="dcterms:W3CDTF">2019-10-01T01:50:05Z</dcterms:modified>
</cp:coreProperties>
</file>